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Caveat Brush"/>
      <p:regular r:id="rId37"/>
    </p:embeddedFont>
    <p:embeddedFont>
      <p:font typeface="Merriweather"/>
      <p:regular r:id="rId38"/>
      <p:bold r:id="rId39"/>
      <p:italic r:id="rId40"/>
      <p:boldItalic r:id="rId41"/>
    </p:embeddedFont>
    <p:embeddedFont>
      <p:font typeface="Source Sans Pr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7BD4E2-7D5E-4D4B-A0CC-2B9103FC5E54}">
  <a:tblStyle styleId="{3F7BD4E2-7D5E-4D4B-A0CC-2B9103FC5E5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66F0EE0-8C02-4EBB-9043-55B83D0D986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italic.fntdata"/><Relationship Id="rId20" Type="http://schemas.openxmlformats.org/officeDocument/2006/relationships/slide" Target="slides/slide14.xml"/><Relationship Id="rId42" Type="http://schemas.openxmlformats.org/officeDocument/2006/relationships/font" Target="fonts/SourceSansPro-regular.fntdata"/><Relationship Id="rId41" Type="http://schemas.openxmlformats.org/officeDocument/2006/relationships/font" Target="fonts/Merriweather-boldItalic.fntdata"/><Relationship Id="rId22" Type="http://schemas.openxmlformats.org/officeDocument/2006/relationships/slide" Target="slides/slide16.xml"/><Relationship Id="rId44" Type="http://schemas.openxmlformats.org/officeDocument/2006/relationships/font" Target="fonts/SourceSansPro-italic.fntdata"/><Relationship Id="rId21" Type="http://schemas.openxmlformats.org/officeDocument/2006/relationships/slide" Target="slides/slide15.xml"/><Relationship Id="rId43" Type="http://schemas.openxmlformats.org/officeDocument/2006/relationships/font" Target="fonts/SourceSansPro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SourceSans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CaveatBrush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Merriweather-bold.fntdata"/><Relationship Id="rId16" Type="http://schemas.openxmlformats.org/officeDocument/2006/relationships/slide" Target="slides/slide10.xml"/><Relationship Id="rId38" Type="http://schemas.openxmlformats.org/officeDocument/2006/relationships/font" Target="fonts/Merriweather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49ebb263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49ebb26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49ebb2635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49ebb263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49ebb2635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49ebb263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d42ac660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d42ac66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49ebb2635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49ebb263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49ebb2635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49ebb263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student failed Geometry, students will need to request Algebra 2 for 11th grade and take Geometry in 12th grade.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49ebb2635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49ebb263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49ebb2635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49ebb263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49ebb2635_0_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49ebb263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49ebb2635_0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49ebb263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49ebb2635_0_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49ebb263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49ebb263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49ebb263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49ebb2635_0_1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49ebb263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d42ac660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0d42ac660b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d42ac660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0d42ac660b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49ebb2635_0_1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49ebb263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49ebb263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b49ebb2635_0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49ebb263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Articulated course for T&amp;L and Entrepreneurship ended; awaiting news about renewal</a:t>
            </a:r>
            <a:endParaRPr/>
          </a:p>
        </p:txBody>
      </p:sp>
      <p:sp>
        <p:nvSpPr>
          <p:cNvPr id="245" name="Google Shape;245;gb49ebb2635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49ebb263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b49ebb2635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49ebb263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b49ebb2635_0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49ebb2635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b49ebb2635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bdec972f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bdec972f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b0b1b447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b0b1b447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49ebb2635_0_2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49ebb2635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49ebb263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49ebb263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49ebb2635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49ebb263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49ebb2635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49ebb263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49ebb263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b49ebb2635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49ebb2635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49ebb263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49ebb2635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49ebb263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274E13">
              <a:alpha val="79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 txBox="1"/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54" name="Google Shape;54;p13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white)">
  <p:cSld name="BLANK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1">
  <p:cSld name="TITLE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5"/>
          <p:cNvSpPr txBox="1"/>
          <p:nvPr>
            <p:ph type="ctrTitle"/>
          </p:nvPr>
        </p:nvSpPr>
        <p:spPr>
          <a:xfrm flipH="1">
            <a:off x="448500" y="2241750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3000"/>
              <a:buNone/>
              <a:defRPr sz="30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 flipH="1">
            <a:off x="448500" y="3592725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/>
        </p:txBody>
      </p:sp>
      <p:cxnSp>
        <p:nvCxnSpPr>
          <p:cNvPr id="61" name="Google Shape;61;p15"/>
          <p:cNvCxnSpPr/>
          <p:nvPr/>
        </p:nvCxnSpPr>
        <p:spPr>
          <a:xfrm rot="10800000">
            <a:off x="3554835" y="3476825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274E13">
              <a:alpha val="79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74E13">
              <a:alpha val="79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3000"/>
              <a:buNone/>
              <a:defRPr sz="30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/>
        </p:txBody>
      </p:sp>
      <p:cxnSp>
        <p:nvCxnSpPr>
          <p:cNvPr id="68" name="Google Shape;68;p16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bright)">
  <p:cSld name="BLANK_1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274E13">
              <a:alpha val="79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wevideo.com/view/2518072449" TargetMode="External"/><Relationship Id="rId4" Type="http://schemas.openxmlformats.org/officeDocument/2006/relationships/hyperlink" Target="https://www.wevideo.com/view/2518072449" TargetMode="External"/><Relationship Id="rId5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ocs.google.com/document/d/1KvmJ_j2IdGRkZU4ilf2gbQukJ8OfDh2wF2weOjEKero/edit?usp=sharing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gunion@helixcharter.net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ctrTitle"/>
          </p:nvPr>
        </p:nvSpPr>
        <p:spPr>
          <a:xfrm>
            <a:off x="3027975" y="2825425"/>
            <a:ext cx="6212100" cy="121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12</a:t>
            </a:r>
            <a:r>
              <a:rPr b="1" baseline="30000" lang="en"/>
              <a:t>th</a:t>
            </a:r>
            <a:r>
              <a:rPr b="1" lang="en"/>
              <a:t> Grade Course Request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Course Request 202</a:t>
            </a:r>
            <a:r>
              <a:rPr b="1" lang="en" sz="3000"/>
              <a:t>2</a:t>
            </a:r>
            <a:r>
              <a:rPr b="1" lang="en" sz="3000">
                <a:solidFill>
                  <a:srgbClr val="FFFFFF"/>
                </a:solidFill>
              </a:rPr>
              <a:t>-202</a:t>
            </a:r>
            <a:r>
              <a:rPr b="1" lang="en" sz="3000"/>
              <a:t>3</a:t>
            </a:r>
            <a:r>
              <a:rPr b="1" lang="en" sz="3000">
                <a:solidFill>
                  <a:srgbClr val="FFFFFF"/>
                </a:solidFill>
              </a:rPr>
              <a:t> </a:t>
            </a:r>
            <a:endParaRPr b="1" sz="200">
              <a:solidFill>
                <a:srgbClr val="FFFFFF"/>
              </a:solidFill>
            </a:endParaRPr>
          </a:p>
        </p:txBody>
      </p:sp>
      <p:pic>
        <p:nvPicPr>
          <p:cNvPr id="77" name="Google Shape;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00" y="1253675"/>
            <a:ext cx="2496850" cy="26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/>
          <p:nvPr/>
        </p:nvSpPr>
        <p:spPr>
          <a:xfrm>
            <a:off x="7400" y="0"/>
            <a:ext cx="3056400" cy="5158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925" y="1400175"/>
            <a:ext cx="22193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ctrTitle"/>
          </p:nvPr>
        </p:nvSpPr>
        <p:spPr>
          <a:xfrm flipH="1">
            <a:off x="0" y="2291675"/>
            <a:ext cx="4123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“B” REQUIREMENT</a:t>
            </a:r>
            <a:endParaRPr b="1"/>
          </a:p>
        </p:txBody>
      </p:sp>
      <p:sp>
        <p:nvSpPr>
          <p:cNvPr id="146" name="Google Shape;146;p27"/>
          <p:cNvSpPr txBox="1"/>
          <p:nvPr>
            <p:ph idx="1" type="subTitle"/>
          </p:nvPr>
        </p:nvSpPr>
        <p:spPr>
          <a:xfrm flipH="1">
            <a:off x="448500" y="3742425"/>
            <a:ext cx="3675000" cy="8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English</a:t>
            </a:r>
            <a:endParaRPr b="1" i="1"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4 years</a:t>
            </a: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required</a:t>
            </a:r>
            <a:endParaRPr b="1"/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b="0" l="1290" r="-1289" t="0"/>
          <a:stretch/>
        </p:blipFill>
        <p:spPr>
          <a:xfrm>
            <a:off x="4667950" y="880575"/>
            <a:ext cx="4435950" cy="33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/>
        </p:nvSpPr>
        <p:spPr>
          <a:xfrm>
            <a:off x="262500" y="297925"/>
            <a:ext cx="86190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A6222"/>
                </a:solidFill>
                <a:latin typeface="Merriweather"/>
                <a:ea typeface="Merriweather"/>
                <a:cs typeface="Merriweather"/>
                <a:sym typeface="Merriweather"/>
              </a:rPr>
              <a:t>12</a:t>
            </a:r>
            <a:r>
              <a:rPr b="1" baseline="30000" lang="en" sz="3000">
                <a:solidFill>
                  <a:srgbClr val="3A6222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b="1" lang="en" sz="3000">
                <a:solidFill>
                  <a:srgbClr val="3A6222"/>
                </a:solidFill>
                <a:latin typeface="Merriweather"/>
                <a:ea typeface="Merriweather"/>
                <a:cs typeface="Merriweather"/>
                <a:sym typeface="Merriweather"/>
              </a:rPr>
              <a:t> GRADE - AREA “B” REQUIREMENT</a:t>
            </a:r>
            <a:endParaRPr b="1" sz="3000">
              <a:solidFill>
                <a:srgbClr val="3A622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53" name="Google Shape;153;p28"/>
          <p:cNvGraphicFramePr/>
          <p:nvPr/>
        </p:nvGraphicFramePr>
        <p:xfrm>
          <a:off x="498425" y="90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{666F0EE0-8C02-4EBB-9043-55B83D0D986F}</a:tableStyleId>
              </a:tblPr>
              <a:tblGrid>
                <a:gridCol w="1781875"/>
                <a:gridCol w="2762700"/>
                <a:gridCol w="1564450"/>
                <a:gridCol w="2038125"/>
              </a:tblGrid>
              <a:tr h="42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Level</a:t>
                      </a:r>
                      <a:endParaRPr b="1" u="sng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Course Title</a:t>
                      </a:r>
                      <a:endParaRPr b="1" u="sng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Length Type</a:t>
                      </a:r>
                      <a:endParaRPr b="1" u="sng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Prerequisite/Notes</a:t>
                      </a:r>
                      <a:endParaRPr b="1" u="sng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56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 Prep</a:t>
                      </a:r>
                      <a:endParaRPr b="1" sz="13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erriweather"/>
                        <a:buAutoNum type="arabicPeriod"/>
                      </a:pPr>
                      <a:r>
                        <a:rPr lang="en" sz="16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Theory and Practice of Literature (</a:t>
                      </a:r>
                      <a:r>
                        <a:rPr lang="en" sz="160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Creative Writing)</a:t>
                      </a:r>
                      <a:endParaRPr sz="160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erriweather"/>
                        <a:buAutoNum type="arabicPeriod"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English for Business</a:t>
                      </a:r>
                      <a:endParaRPr sz="16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erriweather"/>
                        <a:buAutoNum type="arabicPeriod"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Expository Reading &amp; Writing (ERWC)</a:t>
                      </a:r>
                      <a:endParaRPr sz="16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erriweather"/>
                        <a:buAutoNum type="arabicPeriod"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Hip Hop Literature</a:t>
                      </a:r>
                      <a:endParaRPr sz="1600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erriweather"/>
                        <a:buAutoNum type="arabicPeriod"/>
                      </a:pPr>
                      <a:r>
                        <a:rPr lang="en" sz="16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Literature of Sports</a:t>
                      </a:r>
                      <a:endParaRPr sz="16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erriweather"/>
                        <a:buAutoNum type="arabicPeriod"/>
                      </a:pPr>
                      <a:r>
                        <a:rPr lang="en" sz="16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Science Fiction Literature</a:t>
                      </a:r>
                      <a:endParaRPr b="1" sz="16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 Semesters</a:t>
                      </a:r>
                      <a:endParaRPr sz="16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None</a:t>
                      </a:r>
                      <a:endParaRPr sz="1600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154" name="Google Shape;154;p28"/>
          <p:cNvSpPr txBox="1"/>
          <p:nvPr/>
        </p:nvSpPr>
        <p:spPr>
          <a:xfrm>
            <a:off x="972150" y="4448075"/>
            <a:ext cx="71997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*Must complete 9th, 10th and 11th grade English to meet graduation requirements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/>
        </p:nvSpPr>
        <p:spPr>
          <a:xfrm>
            <a:off x="262500" y="297925"/>
            <a:ext cx="86190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A6222"/>
                </a:solidFill>
                <a:latin typeface="Merriweather"/>
                <a:ea typeface="Merriweather"/>
                <a:cs typeface="Merriweather"/>
                <a:sym typeface="Merriweather"/>
              </a:rPr>
              <a:t>12</a:t>
            </a:r>
            <a:r>
              <a:rPr b="1" baseline="30000" lang="en" sz="3000">
                <a:solidFill>
                  <a:srgbClr val="3A6222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b="1" lang="en" sz="3000">
                <a:solidFill>
                  <a:srgbClr val="3A6222"/>
                </a:solidFill>
                <a:latin typeface="Merriweather"/>
                <a:ea typeface="Merriweather"/>
                <a:cs typeface="Merriweather"/>
                <a:sym typeface="Merriweather"/>
              </a:rPr>
              <a:t> GRADE - AREA “B” REQUIREMENT</a:t>
            </a:r>
            <a:endParaRPr b="1" sz="3000">
              <a:solidFill>
                <a:srgbClr val="3A622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60" name="Google Shape;160;p29"/>
          <p:cNvGraphicFramePr/>
          <p:nvPr/>
        </p:nvGraphicFramePr>
        <p:xfrm>
          <a:off x="498425" y="90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{666F0EE0-8C02-4EBB-9043-55B83D0D986F}</a:tableStyleId>
              </a:tblPr>
              <a:tblGrid>
                <a:gridCol w="1781875"/>
                <a:gridCol w="2762700"/>
                <a:gridCol w="1564450"/>
                <a:gridCol w="2038125"/>
              </a:tblGrid>
              <a:tr h="42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Level</a:t>
                      </a:r>
                      <a:endParaRPr b="1" u="sng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Course Title</a:t>
                      </a:r>
                      <a:endParaRPr b="1" u="sng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Length Type</a:t>
                      </a:r>
                      <a:endParaRPr b="1" u="sng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Prerequisite/Notes</a:t>
                      </a:r>
                      <a:endParaRPr b="1" u="sng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150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College-Level</a:t>
                      </a:r>
                      <a:endParaRPr b="1" sz="13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ENG 120:</a:t>
                      </a:r>
                      <a:r>
                        <a:rPr lang="en" sz="15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College Composition &amp; Reading</a:t>
                      </a:r>
                      <a:endParaRPr sz="15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----------------</a:t>
                      </a:r>
                      <a:endParaRPr sz="15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ENG 124: Advanced Composition: Critical Reading &amp; Writing </a:t>
                      </a:r>
                      <a:endParaRPr sz="15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(must have taken ENG 120)</a:t>
                      </a:r>
                      <a:endParaRPr sz="9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—--------------</a:t>
                      </a:r>
                      <a:endParaRPr sz="15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ENG 122: Introduction to Literature </a:t>
                      </a:r>
                      <a:r>
                        <a:rPr lang="en" sz="9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(must have taken ENG 120)</a:t>
                      </a:r>
                      <a:endParaRPr sz="9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—--------------</a:t>
                      </a:r>
                      <a:endParaRPr sz="15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ENG 236: Chicana/Chicano Literature</a:t>
                      </a:r>
                      <a:endParaRPr sz="15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 Course</a:t>
                      </a:r>
                      <a:endParaRPr sz="15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1111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Must meet placement prerequisites</a:t>
                      </a:r>
                      <a:endParaRPr sz="1500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161" name="Google Shape;161;p29"/>
          <p:cNvSpPr txBox="1"/>
          <p:nvPr/>
        </p:nvSpPr>
        <p:spPr>
          <a:xfrm>
            <a:off x="972150" y="4448075"/>
            <a:ext cx="71997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*Must complete 9th, 10th and 11th grade English to meet graduation requirements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ctrTitle"/>
          </p:nvPr>
        </p:nvSpPr>
        <p:spPr>
          <a:xfrm>
            <a:off x="4868100" y="2271050"/>
            <a:ext cx="4275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“C” REQUIREMENT</a:t>
            </a:r>
            <a:endParaRPr b="1"/>
          </a:p>
        </p:txBody>
      </p:sp>
      <p:sp>
        <p:nvSpPr>
          <p:cNvPr id="167" name="Google Shape;167;p30"/>
          <p:cNvSpPr txBox="1"/>
          <p:nvPr>
            <p:ph idx="1" type="subTitle"/>
          </p:nvPr>
        </p:nvSpPr>
        <p:spPr>
          <a:xfrm>
            <a:off x="5008025" y="3689375"/>
            <a:ext cx="3675000" cy="8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Mathematics</a:t>
            </a:r>
            <a:endParaRPr b="1" i="1"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3 years</a:t>
            </a: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required</a:t>
            </a:r>
            <a:endParaRPr b="1" i="1"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75" y="1228937"/>
            <a:ext cx="4459625" cy="26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idx="4294967295" type="title"/>
          </p:nvPr>
        </p:nvSpPr>
        <p:spPr>
          <a:xfrm>
            <a:off x="272400" y="687000"/>
            <a:ext cx="85992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A6222"/>
                </a:solidFill>
              </a:rPr>
              <a:t>COLLEGE PREP - AREA “C” REVIEW</a:t>
            </a:r>
            <a:endParaRPr b="1" sz="3000">
              <a:solidFill>
                <a:srgbClr val="3A6222"/>
              </a:solidFill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272400" y="3985125"/>
            <a:ext cx="85992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75" name="Google Shape;175;p31"/>
          <p:cNvGraphicFramePr/>
          <p:nvPr/>
        </p:nvGraphicFramePr>
        <p:xfrm>
          <a:off x="952500" y="154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{666F0EE0-8C02-4EBB-9043-55B83D0D986F}</a:tableStyleId>
              </a:tblPr>
              <a:tblGrid>
                <a:gridCol w="1848275"/>
                <a:gridCol w="5390725"/>
              </a:tblGrid>
              <a:tr h="43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9th Grade</a:t>
                      </a:r>
                      <a:endParaRPr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Algebra IC (yearlong)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3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10th Grade</a:t>
                      </a:r>
                      <a:endParaRPr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Geometry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3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11th Grade</a:t>
                      </a:r>
                      <a:endParaRPr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Algebra IIC (yearlong) or Algebra IC if not passed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37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12th Grade</a:t>
                      </a:r>
                      <a:endParaRPr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Statistics 1/2C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AP Statistics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Intro to Data Science (</a:t>
                      </a:r>
                      <a:r>
                        <a:rPr lang="en" u="sng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New Class</a:t>
                      </a: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)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Algebra 2C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(if did not pass in 11th Grade)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Geometry </a:t>
                      </a: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(if did not pass in 10th Grade)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idx="4294967295" type="body"/>
          </p:nvPr>
        </p:nvSpPr>
        <p:spPr>
          <a:xfrm>
            <a:off x="782800" y="883698"/>
            <a:ext cx="7625700" cy="32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6679" lvl="0" marL="2286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AutoNum type="arabicPeriod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Honors Algebra I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06679" lvl="0" marL="228600" rtl="0" algn="l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AutoNum type="arabicPeriod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Honors Geometry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06679" lvl="0" marL="228600" rtl="0" algn="l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AutoNum type="arabicPeriod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Honors Algebra II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06679" lvl="0" marL="228600" rtl="0" algn="l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AutoNum type="arabicPeriod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Honors Pre Calculus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06679" lvl="0" marL="228600" rtl="0" algn="l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AutoNum type="arabicPeriod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AP Calculus AB &amp; BC - Yearlong Everyday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06679" lvl="0" marL="228600" rtl="0" algn="l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AutoNum type="arabicPeriod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Math 281: Multivariable Calculus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06679" lvl="0" marL="228600" rtl="0" algn="l"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AutoNum type="arabicPeriod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AP Statistics - Yearlong A/B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*Honors students </a:t>
            </a:r>
            <a:r>
              <a:rPr lang="en" sz="15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must</a:t>
            </a: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earn a “B” or higher to continue in Honors courses*</a:t>
            </a:r>
            <a:endParaRPr sz="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" name="Google Shape;181;p32"/>
          <p:cNvSpPr txBox="1"/>
          <p:nvPr>
            <p:ph idx="4294967295" type="title"/>
          </p:nvPr>
        </p:nvSpPr>
        <p:spPr>
          <a:xfrm>
            <a:off x="436000" y="205988"/>
            <a:ext cx="83193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A6222"/>
                </a:solidFill>
              </a:rPr>
              <a:t>HONORS - AREA “C” REVIEW</a:t>
            </a:r>
            <a:endParaRPr b="1" sz="3000">
              <a:solidFill>
                <a:srgbClr val="3A622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ctrTitle"/>
          </p:nvPr>
        </p:nvSpPr>
        <p:spPr>
          <a:xfrm flipH="1">
            <a:off x="0" y="2241750"/>
            <a:ext cx="4123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“D” REQUIREMENT</a:t>
            </a:r>
            <a:endParaRPr/>
          </a:p>
        </p:txBody>
      </p:sp>
      <p:sp>
        <p:nvSpPr>
          <p:cNvPr id="187" name="Google Shape;187;p33"/>
          <p:cNvSpPr txBox="1"/>
          <p:nvPr>
            <p:ph idx="1" type="subTitle"/>
          </p:nvPr>
        </p:nvSpPr>
        <p:spPr>
          <a:xfrm flipH="1">
            <a:off x="448500" y="3655100"/>
            <a:ext cx="3675000" cy="8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Science</a:t>
            </a:r>
            <a:endParaRPr i="1"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2 years</a:t>
            </a:r>
            <a:r>
              <a:rPr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required</a:t>
            </a:r>
            <a:endParaRPr/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3">
            <a:alphaModFix/>
          </a:blip>
          <a:srcRect b="0" l="9" r="19" t="0"/>
          <a:stretch/>
        </p:blipFill>
        <p:spPr>
          <a:xfrm>
            <a:off x="4646400" y="1123575"/>
            <a:ext cx="4418126" cy="2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/>
        </p:nvSpPr>
        <p:spPr>
          <a:xfrm>
            <a:off x="277500" y="390325"/>
            <a:ext cx="85890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A6222"/>
                </a:solidFill>
                <a:latin typeface="Merriweather"/>
                <a:ea typeface="Merriweather"/>
                <a:cs typeface="Merriweather"/>
                <a:sym typeface="Merriweather"/>
              </a:rPr>
              <a:t>AREA “D” REVIEW</a:t>
            </a:r>
            <a:endParaRPr b="1" sz="3000">
              <a:solidFill>
                <a:srgbClr val="3A622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94" name="Google Shape;194;p34"/>
          <p:cNvGraphicFramePr/>
          <p:nvPr/>
        </p:nvGraphicFramePr>
        <p:xfrm>
          <a:off x="486675" y="93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{666F0EE0-8C02-4EBB-9043-55B83D0D986F}</a:tableStyleId>
              </a:tblPr>
              <a:tblGrid>
                <a:gridCol w="1811375"/>
                <a:gridCol w="3232400"/>
              </a:tblGrid>
              <a:tr h="230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Level</a:t>
                      </a:r>
                      <a:endParaRPr b="1" u="sng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Course Title</a:t>
                      </a:r>
                      <a:endParaRPr b="1" u="sng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5752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Biological Science</a:t>
                      </a:r>
                      <a:endParaRPr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Biology 1/2C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Biology 1/2H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Biotechnology 1C/2C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AP Biology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36550">
                <a:tc vMerge="1"/>
                <a:tc vMerge="1"/>
              </a:tr>
              <a:tr h="133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Physical Science</a:t>
                      </a:r>
                      <a:endParaRPr b="1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Biotechnology 3C/4C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Chemistry 1/2C</a:t>
                      </a:r>
                      <a:endParaRPr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Chemistry  1/2H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Physics 1/2C </a:t>
                      </a:r>
                      <a:endParaRPr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195" name="Google Shape;195;p34"/>
          <p:cNvSpPr txBox="1"/>
          <p:nvPr/>
        </p:nvSpPr>
        <p:spPr>
          <a:xfrm>
            <a:off x="5713625" y="1872075"/>
            <a:ext cx="2981700" cy="1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Other </a:t>
            </a:r>
            <a:r>
              <a:rPr b="1" lang="en"/>
              <a:t>science</a:t>
            </a:r>
            <a:r>
              <a:rPr b="1" lang="en"/>
              <a:t> elective courses available (check prerequisites): 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Oceanography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Physiology (Anatomy)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Chemistry 120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AP Environmental Science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ctrTitle"/>
          </p:nvPr>
        </p:nvSpPr>
        <p:spPr>
          <a:xfrm>
            <a:off x="4668500" y="1991850"/>
            <a:ext cx="410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“E” REQUIREMENT</a:t>
            </a:r>
            <a:endParaRPr b="1"/>
          </a:p>
        </p:txBody>
      </p:sp>
      <p:sp>
        <p:nvSpPr>
          <p:cNvPr id="201" name="Google Shape;201;p35"/>
          <p:cNvSpPr txBox="1"/>
          <p:nvPr>
            <p:ph idx="1" type="subTitle"/>
          </p:nvPr>
        </p:nvSpPr>
        <p:spPr>
          <a:xfrm>
            <a:off x="4868100" y="3365025"/>
            <a:ext cx="4275900" cy="11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Language Other Than English</a:t>
            </a:r>
            <a:endParaRPr b="1" i="1" sz="22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(LOTE)</a:t>
            </a:r>
            <a:endParaRPr b="1" i="1" sz="22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en"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2 years</a:t>
            </a:r>
            <a:r>
              <a:rPr b="1" i="1" lang="en"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required</a:t>
            </a:r>
            <a:endParaRPr b="1" i="1" sz="22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125" y="152400"/>
            <a:ext cx="228576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idx="4294967295" type="title"/>
          </p:nvPr>
        </p:nvSpPr>
        <p:spPr>
          <a:xfrm>
            <a:off x="279650" y="247100"/>
            <a:ext cx="85890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A6222"/>
              </a:solidFill>
            </a:endParaRPr>
          </a:p>
        </p:txBody>
      </p:sp>
      <p:graphicFrame>
        <p:nvGraphicFramePr>
          <p:cNvPr id="208" name="Google Shape;208;p36"/>
          <p:cNvGraphicFramePr/>
          <p:nvPr/>
        </p:nvGraphicFramePr>
        <p:xfrm>
          <a:off x="242425" y="247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{666F0EE0-8C02-4EBB-9043-55B83D0D986F}</a:tableStyleId>
              </a:tblPr>
              <a:tblGrid>
                <a:gridCol w="1399825"/>
                <a:gridCol w="3796475"/>
                <a:gridCol w="1430600"/>
                <a:gridCol w="2174000"/>
              </a:tblGrid>
              <a:tr h="3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Level</a:t>
                      </a:r>
                      <a:endParaRPr b="1" sz="1200" u="sng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Course Title</a:t>
                      </a:r>
                      <a:endParaRPr b="1" sz="1200" u="sng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Length Type</a:t>
                      </a:r>
                      <a:endParaRPr b="1" sz="1200" u="sng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Prerequisite/Notes</a:t>
                      </a:r>
                      <a:endParaRPr b="1" sz="1200" u="sng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3346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FIRST YEAR OPTIONS (1/2C)</a:t>
                      </a:r>
                      <a:endParaRPr b="1" sz="1200" u="sng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</a:tr>
              <a:tr h="72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 Prep</a:t>
                      </a:r>
                      <a:endParaRPr b="1" sz="12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rriweathe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American Sign Language (ASL) 1C/2C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rriweathe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French 1C/2C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rriweathe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Spanish 1C/2C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 Semesters</a:t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None</a:t>
                      </a:r>
                      <a:endParaRPr sz="1200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6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SECOND/THIRD YEAR OPTIONS</a:t>
                      </a:r>
                      <a:endParaRPr b="1" sz="1200" u="sng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</a:tr>
              <a:tr h="71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 Prep</a:t>
                      </a:r>
                      <a:endParaRPr b="1" sz="12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rriweathe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American Sign Language (ASL) 3C/4C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rriweathe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French 3C/4C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rriweathe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Spanish 3C/4C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-------------------------------------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erriweathe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Spanish for Spanish Speakers 1C/2C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 semesters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-------------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 Semesters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Must pass first year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------------------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Pass placement test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 Level</a:t>
                      </a:r>
                      <a:endParaRPr b="1" sz="12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ASL 120: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ASL I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FRN 120: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French 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SPAN 120: </a:t>
                      </a:r>
                      <a:r>
                        <a:rPr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Spanish I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 - - - - - - - - -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 - - - - - </a:t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ASL 121/122: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ASL II with Lab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FRN 121: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French II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FRN 220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: French III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SPAN 121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: Spanish II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SPAN 220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: Spanish III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 Course</a:t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 or B in Helix LOTE 1/2C class or passing placement test</a:t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 - - - - - - - - - - - - - </a:t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 or better in 120 course or A or B in Helix 3/4C class</a:t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228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300"/>
              <a:t>Course Catalog for 2022-2023</a:t>
            </a:r>
            <a:endParaRPr b="1" sz="900"/>
          </a:p>
        </p:txBody>
      </p:sp>
      <p:grpSp>
        <p:nvGrpSpPr>
          <p:cNvPr id="85" name="Google Shape;85;p19"/>
          <p:cNvGrpSpPr/>
          <p:nvPr/>
        </p:nvGrpSpPr>
        <p:grpSpPr>
          <a:xfrm>
            <a:off x="1699949" y="853025"/>
            <a:ext cx="5744100" cy="4139200"/>
            <a:chOff x="1699949" y="853025"/>
            <a:chExt cx="5744100" cy="4139200"/>
          </a:xfrm>
        </p:grpSpPr>
        <p:pic>
          <p:nvPicPr>
            <p:cNvPr id="86" name="Google Shape;86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99949" y="853025"/>
              <a:ext cx="5744100" cy="413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9"/>
            <p:cNvSpPr/>
            <p:nvPr/>
          </p:nvSpPr>
          <p:spPr>
            <a:xfrm>
              <a:off x="1800725" y="3916575"/>
              <a:ext cx="1294200" cy="266400"/>
            </a:xfrm>
            <a:prstGeom prst="flowChartConnector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9"/>
          <p:cNvSpPr txBox="1"/>
          <p:nvPr/>
        </p:nvSpPr>
        <p:spPr>
          <a:xfrm>
            <a:off x="4499650" y="991700"/>
            <a:ext cx="2390400" cy="400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 Brush"/>
                <a:ea typeface="Caveat Brush"/>
                <a:cs typeface="Caveat Brush"/>
                <a:sym typeface="Caveat Brush"/>
              </a:rPr>
              <a:t>www.helixcharter.net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 flipH="1">
            <a:off x="0" y="2241750"/>
            <a:ext cx="4123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“F” REQUIREMENT</a:t>
            </a:r>
            <a:endParaRPr b="1"/>
          </a:p>
        </p:txBody>
      </p:sp>
      <p:sp>
        <p:nvSpPr>
          <p:cNvPr id="214" name="Google Shape;214;p37"/>
          <p:cNvSpPr txBox="1"/>
          <p:nvPr>
            <p:ph idx="1" type="subTitle"/>
          </p:nvPr>
        </p:nvSpPr>
        <p:spPr>
          <a:xfrm flipH="1">
            <a:off x="448500" y="3742425"/>
            <a:ext cx="3675000" cy="8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Visual &amp; Performing Art</a:t>
            </a:r>
            <a:endParaRPr b="1" i="1"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1 year</a:t>
            </a: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required</a:t>
            </a:r>
            <a:endParaRPr b="1"/>
          </a:p>
        </p:txBody>
      </p:sp>
      <p:pic>
        <p:nvPicPr>
          <p:cNvPr id="215" name="Google Shape;2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725" y="1613537"/>
            <a:ext cx="4351899" cy="19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>
            <p:ph idx="4294967295" type="title"/>
          </p:nvPr>
        </p:nvSpPr>
        <p:spPr>
          <a:xfrm>
            <a:off x="262500" y="477375"/>
            <a:ext cx="86190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nstantia"/>
              <a:buNone/>
            </a:pPr>
            <a:r>
              <a:rPr b="1" lang="en" sz="3000">
                <a:solidFill>
                  <a:srgbClr val="3A6222"/>
                </a:solidFill>
              </a:rPr>
              <a:t>VISUAL &amp; PERFORMING ART COURSES</a:t>
            </a:r>
            <a:endParaRPr b="1" sz="3000">
              <a:solidFill>
                <a:srgbClr val="3A6222"/>
              </a:solidFill>
            </a:endParaRPr>
          </a:p>
        </p:txBody>
      </p:sp>
      <p:sp>
        <p:nvSpPr>
          <p:cNvPr id="221" name="Google Shape;221;p38"/>
          <p:cNvSpPr txBox="1"/>
          <p:nvPr>
            <p:ph idx="4294967295" type="body"/>
          </p:nvPr>
        </p:nvSpPr>
        <p:spPr>
          <a:xfrm>
            <a:off x="4939625" y="1499125"/>
            <a:ext cx="3870600" cy="30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22" name="Google Shape;222;p38"/>
          <p:cNvGraphicFramePr/>
          <p:nvPr/>
        </p:nvGraphicFramePr>
        <p:xfrm>
          <a:off x="467525" y="11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{666F0EE0-8C02-4EBB-9043-55B83D0D986F}</a:tableStyleId>
              </a:tblPr>
              <a:tblGrid>
                <a:gridCol w="2547300"/>
                <a:gridCol w="5638625"/>
              </a:tblGrid>
              <a:tr h="50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 Prep</a:t>
                      </a:r>
                      <a:endParaRPr b="1" sz="13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Art ½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Digital Art ½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Fashion and Interior Design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Film Production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Theatre ½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Advanced Drama (audition only)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Choir (audition)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Band (audition)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Jazz Ensemble (audition)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Orchestra (audition)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Percussion (audition)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Beginning Dance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Intermediate/Advanced Dance (audition)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Bagpipes (audition)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Colorguard (audition)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idx="4294967295" type="title"/>
          </p:nvPr>
        </p:nvSpPr>
        <p:spPr>
          <a:xfrm>
            <a:off x="262500" y="477375"/>
            <a:ext cx="86190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nstantia"/>
              <a:buNone/>
            </a:pPr>
            <a:r>
              <a:rPr b="1" lang="en" sz="3000">
                <a:solidFill>
                  <a:srgbClr val="3A6222"/>
                </a:solidFill>
              </a:rPr>
              <a:t>VISUAL &amp; PERFORMING ART COURSES</a:t>
            </a:r>
            <a:endParaRPr b="1" sz="3000">
              <a:solidFill>
                <a:srgbClr val="3A6222"/>
              </a:solidFill>
            </a:endParaRPr>
          </a:p>
        </p:txBody>
      </p:sp>
      <p:graphicFrame>
        <p:nvGraphicFramePr>
          <p:cNvPr id="228" name="Google Shape;228;p39"/>
          <p:cNvGraphicFramePr/>
          <p:nvPr/>
        </p:nvGraphicFramePr>
        <p:xfrm>
          <a:off x="467525" y="11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{666F0EE0-8C02-4EBB-9043-55B83D0D986F}</a:tableStyleId>
              </a:tblPr>
              <a:tblGrid>
                <a:gridCol w="1781875"/>
                <a:gridCol w="2762700"/>
                <a:gridCol w="1564450"/>
                <a:gridCol w="2038125"/>
              </a:tblGrid>
              <a:tr h="150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College-Level</a:t>
                      </a:r>
                      <a:endParaRPr b="1" sz="13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MUSIC 101: Music Fundamentals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MUSIC 110: Great Music Listening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MUSIC 126/127: Guitar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MUSIC 132: Piano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 Course</a:t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11111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No prerequisites </a:t>
                      </a:r>
                      <a:endParaRPr sz="1300">
                        <a:solidFill>
                          <a:srgbClr val="11111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/>
          <p:nvPr>
            <p:ph type="ctrTitle"/>
          </p:nvPr>
        </p:nvSpPr>
        <p:spPr>
          <a:xfrm>
            <a:off x="4868100" y="2271050"/>
            <a:ext cx="4275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“G” REQUIREMENT</a:t>
            </a:r>
            <a:endParaRPr b="1"/>
          </a:p>
        </p:txBody>
      </p:sp>
      <p:sp>
        <p:nvSpPr>
          <p:cNvPr id="234" name="Google Shape;234;p40"/>
          <p:cNvSpPr txBox="1"/>
          <p:nvPr>
            <p:ph idx="1" type="subTitle"/>
          </p:nvPr>
        </p:nvSpPr>
        <p:spPr>
          <a:xfrm>
            <a:off x="5008025" y="3739275"/>
            <a:ext cx="3675000" cy="87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College Prep Elective</a:t>
            </a:r>
            <a:endParaRPr b="1" i="1"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1 year</a:t>
            </a: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required</a:t>
            </a:r>
            <a:endParaRPr b="1" i="1"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35" name="Google Shape;2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00" y="900100"/>
            <a:ext cx="4371975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>
            <p:ph idx="4294967295" type="title"/>
          </p:nvPr>
        </p:nvSpPr>
        <p:spPr>
          <a:xfrm>
            <a:off x="267450" y="337575"/>
            <a:ext cx="86091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nstantia"/>
              <a:buNone/>
            </a:pPr>
            <a:r>
              <a:rPr b="1" lang="en" sz="3000">
                <a:solidFill>
                  <a:srgbClr val="3A6222"/>
                </a:solidFill>
              </a:rPr>
              <a:t>COLLEGE PREP ELECTIVE</a:t>
            </a:r>
            <a:endParaRPr b="1" sz="3000">
              <a:solidFill>
                <a:srgbClr val="3A6222"/>
              </a:solidFill>
            </a:endParaRPr>
          </a:p>
        </p:txBody>
      </p:sp>
      <p:graphicFrame>
        <p:nvGraphicFramePr>
          <p:cNvPr id="241" name="Google Shape;241;p41"/>
          <p:cNvGraphicFramePr/>
          <p:nvPr/>
        </p:nvGraphicFramePr>
        <p:xfrm>
          <a:off x="894525" y="1130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{666F0EE0-8C02-4EBB-9043-55B83D0D986F}</a:tableStyleId>
              </a:tblPr>
              <a:tblGrid>
                <a:gridCol w="1652325"/>
                <a:gridCol w="2724525"/>
                <a:gridCol w="2862150"/>
              </a:tblGrid>
              <a:tr h="67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>
                        <a:alpha val="7946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REQUIRED COURSES</a:t>
                      </a:r>
                      <a:endParaRPr sz="18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BOTH SUBJECTS MUST BE TAKEN</a:t>
                      </a:r>
                      <a:endParaRPr sz="18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>
                        <a:alpha val="79460"/>
                      </a:srgbClr>
                    </a:solidFill>
                  </a:tcPr>
                </a:tc>
                <a:tc hMerge="1"/>
              </a:tr>
              <a:tr h="337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Economics Options</a:t>
                      </a:r>
                      <a:endParaRPr b="1" sz="1200" u="sng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Political Science Options</a:t>
                      </a:r>
                      <a:endParaRPr b="1" sz="1200" u="sng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55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 Prep</a:t>
                      </a:r>
                      <a:endParaRPr b="1" sz="12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Economics 1C 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</a:b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Political Science 1C</a:t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125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College Level</a:t>
                      </a:r>
                      <a:endParaRPr b="1" sz="12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ECON 120: Macroeconomics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</a:b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ECON 121: Microeconomics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POSC 121: Intro to US Gov &amp; Politics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POSC </a:t>
                      </a:r>
                      <a:r>
                        <a:rPr lang="en" sz="1200">
                          <a:solidFill>
                            <a:srgbClr val="021028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124: Intro to Comparative Gov &amp; Politics</a:t>
                      </a:r>
                      <a:endParaRPr sz="12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2" name="Google Shape;242;p41"/>
          <p:cNvSpPr txBox="1"/>
          <p:nvPr/>
        </p:nvSpPr>
        <p:spPr>
          <a:xfrm>
            <a:off x="905550" y="3974100"/>
            <a:ext cx="7227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You may mix and match levels between the two subject areas. </a:t>
            </a:r>
            <a:endParaRPr b="1" i="1">
              <a:solidFill>
                <a:srgbClr val="38761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Example: Econ 1C and POSC 121 </a:t>
            </a:r>
            <a:endParaRPr b="1" i="1">
              <a:solidFill>
                <a:srgbClr val="38761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idx="4294967295" type="title"/>
          </p:nvPr>
        </p:nvSpPr>
        <p:spPr>
          <a:xfrm>
            <a:off x="267450" y="149650"/>
            <a:ext cx="860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b="1" lang="en" sz="3000" u="sng">
                <a:solidFill>
                  <a:schemeClr val="hlink"/>
                </a:solidFill>
                <a:hlinkClick r:id="rId3"/>
              </a:rPr>
              <a:t>EDGE Pathways</a:t>
            </a:r>
            <a:r>
              <a:rPr b="1" lang="en" sz="3000" u="sng">
                <a:solidFill>
                  <a:schemeClr val="hlink"/>
                </a:solidFill>
                <a:hlinkClick r:id="rId4"/>
              </a:rPr>
              <a:t> (CTE)</a:t>
            </a:r>
            <a:endParaRPr b="1" i="0" sz="3000" cap="none" strike="noStrike">
              <a:solidFill>
                <a:srgbClr val="3A6222"/>
              </a:solidFill>
            </a:endParaRPr>
          </a:p>
        </p:txBody>
      </p:sp>
      <p:pic>
        <p:nvPicPr>
          <p:cNvPr id="248" name="Google Shape;24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7125" y="724950"/>
            <a:ext cx="5289750" cy="408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idx="4294967295" type="body"/>
          </p:nvPr>
        </p:nvSpPr>
        <p:spPr>
          <a:xfrm>
            <a:off x="459425" y="983050"/>
            <a:ext cx="82695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Students can </a:t>
            </a:r>
            <a:r>
              <a:rPr i="0" lang="en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take </a:t>
            </a: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</a:t>
            </a: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MAXIMUM of </a:t>
            </a:r>
            <a:r>
              <a:rPr b="1" i="0" lang="en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6 classes </a:t>
            </a: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per school year. </a:t>
            </a:r>
            <a:endParaRPr i="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following courses are approved as additional 7</a:t>
            </a:r>
            <a:r>
              <a:rPr baseline="30000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/8</a:t>
            </a:r>
            <a:r>
              <a:rPr baseline="30000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classes: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4" name="Google Shape;254;p43"/>
          <p:cNvSpPr txBox="1"/>
          <p:nvPr>
            <p:ph idx="4294967295" type="title"/>
          </p:nvPr>
        </p:nvSpPr>
        <p:spPr>
          <a:xfrm>
            <a:off x="289625" y="273875"/>
            <a:ext cx="86091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nstantia"/>
              <a:buNone/>
            </a:pPr>
            <a:r>
              <a:rPr b="1" lang="en" sz="3000">
                <a:solidFill>
                  <a:srgbClr val="3A6222"/>
                </a:solidFill>
              </a:rPr>
              <a:t>APPROVED 7</a:t>
            </a:r>
            <a:r>
              <a:rPr b="1" baseline="30000" lang="en" sz="3000">
                <a:solidFill>
                  <a:srgbClr val="3A6222"/>
                </a:solidFill>
              </a:rPr>
              <a:t>th</a:t>
            </a:r>
            <a:r>
              <a:rPr b="1" lang="en" sz="3000">
                <a:solidFill>
                  <a:srgbClr val="3A6222"/>
                </a:solidFill>
              </a:rPr>
              <a:t> &amp; 8</a:t>
            </a:r>
            <a:r>
              <a:rPr b="1" baseline="30000" lang="en" sz="3000">
                <a:solidFill>
                  <a:srgbClr val="3A6222"/>
                </a:solidFill>
              </a:rPr>
              <a:t>th</a:t>
            </a:r>
            <a:r>
              <a:rPr b="1" lang="en" sz="3000">
                <a:solidFill>
                  <a:srgbClr val="3A6222"/>
                </a:solidFill>
              </a:rPr>
              <a:t> COURSE</a:t>
            </a:r>
            <a:endParaRPr b="1" sz="3000">
              <a:solidFill>
                <a:srgbClr val="3A6222"/>
              </a:solidFill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4112225" y="1592675"/>
            <a:ext cx="48639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6067" lvl="1" marL="64008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Orchestra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Speech or Debate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ASB (Application Required)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Yearbook (Application Required - midyear only)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Dance (Auditions required for advanced placement)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A06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Theater (Auditions required for advanced placement)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Journalism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4008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3"/>
          <p:cNvSpPr txBox="1"/>
          <p:nvPr/>
        </p:nvSpPr>
        <p:spPr>
          <a:xfrm>
            <a:off x="555225" y="1814700"/>
            <a:ext cx="39249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6067" lvl="1" marL="64008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Academic Support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Bagpipes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Band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Choir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Colorguard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Marching PE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EDGE Makers Lab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Helix First Peer Mentor 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6067" lvl="1" marL="640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★"/>
            </a:pPr>
            <a:r>
              <a:rPr lang="en" sz="18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Super Scotties</a:t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4008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408150" y="1151800"/>
            <a:ext cx="83277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Senior Course Request Checklist:</a:t>
            </a:r>
            <a:endParaRPr sz="1550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7025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0"/>
              <a:buFont typeface="Merriweather"/>
              <a:buAutoNum type="arabicParenR"/>
            </a:pPr>
            <a:r>
              <a:rPr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Begin r</a:t>
            </a:r>
            <a:r>
              <a:rPr i="0" lang="en" sz="15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eviewing Course Catalog </a:t>
            </a:r>
            <a:r>
              <a:rPr b="1" i="0" lang="en" sz="15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at home with </a:t>
            </a:r>
            <a:r>
              <a:rPr b="1"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your student</a:t>
            </a:r>
            <a:r>
              <a:rPr b="1" i="0" lang="en" sz="15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br>
              <a:rPr b="1" i="0" lang="en" sz="15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i="0" lang="en" sz="15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(Helix Website:</a:t>
            </a:r>
            <a:r>
              <a:rPr i="0" lang="en" sz="1550" u="none" cap="none" strike="noStrike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i="0" lang="en" sz="1550" u="sng" cap="none" strike="noStrik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Course Catalog</a:t>
            </a:r>
            <a:r>
              <a:rPr i="0" lang="en" sz="15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i="0" sz="155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7025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0"/>
              <a:buFont typeface="Merriweather"/>
              <a:buAutoNum type="arabicParenR"/>
            </a:pPr>
            <a:r>
              <a:rPr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Students will continue to receive information via Advisory lessons about Course Request materials for next year</a:t>
            </a:r>
            <a:endParaRPr sz="15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7025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0"/>
              <a:buFont typeface="Merriweather"/>
              <a:buAutoNum type="arabicParenR"/>
            </a:pPr>
            <a:r>
              <a:rPr b="1"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Students must s</a:t>
            </a:r>
            <a:r>
              <a:rPr b="1" i="0" lang="en" sz="155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ubmit </a:t>
            </a:r>
            <a:r>
              <a:rPr b="1" i="1" lang="en" sz="1550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Course</a:t>
            </a:r>
            <a:r>
              <a:rPr b="1" i="0" lang="en" sz="1550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en" sz="1550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Request Form </a:t>
            </a:r>
            <a:r>
              <a:rPr b="1"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by </a:t>
            </a:r>
            <a:r>
              <a:rPr b="1" i="1" lang="en" sz="155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Sunday, January 30th</a:t>
            </a:r>
            <a:endParaRPr b="1" i="1" sz="1550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7025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0"/>
              <a:buFont typeface="Merriweather"/>
              <a:buAutoNum type="arabicParenR"/>
            </a:pPr>
            <a:r>
              <a:rPr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Students will meet with the </a:t>
            </a:r>
            <a:r>
              <a:rPr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Grade Level Team starting</a:t>
            </a:r>
            <a:r>
              <a:rPr b="1"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February</a:t>
            </a:r>
            <a:r>
              <a:rPr b="1"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through March </a:t>
            </a:r>
            <a:r>
              <a:rPr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 finalize/approve Course Selections (Before Spring Break)</a:t>
            </a:r>
            <a:endParaRPr sz="15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7025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Merriweather"/>
              <a:buAutoNum type="arabicParenR"/>
            </a:pPr>
            <a:r>
              <a:rPr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Last day to make any changes to the course </a:t>
            </a:r>
            <a:r>
              <a:rPr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requests</a:t>
            </a:r>
            <a:r>
              <a:rPr lang="en" sz="15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is Thursday, March 10th</a:t>
            </a:r>
            <a:endParaRPr sz="15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2" name="Google Shape;262;p44"/>
          <p:cNvSpPr txBox="1"/>
          <p:nvPr>
            <p:ph idx="4294967295" type="title"/>
          </p:nvPr>
        </p:nvSpPr>
        <p:spPr>
          <a:xfrm>
            <a:off x="267450" y="423750"/>
            <a:ext cx="860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b="1" lang="en" sz="3000">
                <a:solidFill>
                  <a:srgbClr val="3A6222"/>
                </a:solidFill>
              </a:rPr>
              <a:t>COURSE SELECTION PROCESS</a:t>
            </a:r>
            <a:endParaRPr b="1" sz="3000">
              <a:solidFill>
                <a:srgbClr val="3A622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Submit </a:t>
            </a:r>
            <a:r>
              <a:rPr i="1" lang="en" sz="2400">
                <a:solidFill>
                  <a:srgbClr val="FF0000"/>
                </a:solidFill>
              </a:rPr>
              <a:t>Course</a:t>
            </a:r>
            <a:r>
              <a:rPr lang="en" sz="2400">
                <a:solidFill>
                  <a:srgbClr val="FF0000"/>
                </a:solidFill>
              </a:rPr>
              <a:t> </a:t>
            </a:r>
            <a:r>
              <a:rPr i="1" lang="en" sz="2400">
                <a:solidFill>
                  <a:srgbClr val="FF0000"/>
                </a:solidFill>
              </a:rPr>
              <a:t>Request Form </a:t>
            </a:r>
            <a:r>
              <a:rPr lang="en" sz="2400">
                <a:solidFill>
                  <a:srgbClr val="FF0000"/>
                </a:solidFill>
              </a:rPr>
              <a:t>by </a:t>
            </a:r>
            <a:r>
              <a:rPr i="1" lang="en" sz="2400">
                <a:solidFill>
                  <a:srgbClr val="FF0000"/>
                </a:solidFill>
              </a:rPr>
              <a:t>Sunday, January 30th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71250" y="1513225"/>
            <a:ext cx="8401500" cy="3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342900" marR="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Your course request in StuVue</a:t>
            </a:r>
            <a:r>
              <a:rPr i="0" lang="en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will BE the courses </a:t>
            </a: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would like to</a:t>
            </a:r>
            <a:r>
              <a:rPr i="0" lang="en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TAKE next year</a:t>
            </a:r>
            <a:b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66700" lvl="0" marL="342900" rtl="0" algn="l">
              <a:spcBef>
                <a:spcPts val="336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Make sure you </a:t>
            </a: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meet any prerequisite requirement</a:t>
            </a: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&amp; plan to </a:t>
            </a: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retake</a:t>
            </a: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any 10th or 11t</a:t>
            </a: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 grade </a:t>
            </a:r>
            <a:r>
              <a:rPr b="1"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clas</a:t>
            </a: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ses you failed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Courgette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CANNOT change course selections once we leave for Spring Break</a:t>
            </a:r>
            <a:br>
              <a:rPr i="0" lang="en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Merriweather"/>
              <a:buChar char="●"/>
            </a:pPr>
            <a:r>
              <a:rPr b="1" i="0" lang="en" u="none" cap="none" strike="noStrike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All changes must be made </a:t>
            </a:r>
            <a:r>
              <a:rPr b="1" lang="en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via email to BOTH Mrs. Gunion (</a:t>
            </a:r>
            <a:r>
              <a:rPr b="1" lang="en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gunion@helixcharter.net</a:t>
            </a:r>
            <a:r>
              <a:rPr b="1" lang="en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) and Ms. Meza (meza@helixcharter.net) </a:t>
            </a:r>
            <a:endParaRPr b="1" i="0" u="none" cap="none" strike="noStrike">
              <a:solidFill>
                <a:srgbClr val="38761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8" name="Google Shape;268;p45"/>
          <p:cNvSpPr txBox="1"/>
          <p:nvPr>
            <p:ph idx="4294967295" type="title"/>
          </p:nvPr>
        </p:nvSpPr>
        <p:spPr>
          <a:xfrm>
            <a:off x="267450" y="669025"/>
            <a:ext cx="860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b="1" lang="en" sz="3000">
                <a:solidFill>
                  <a:srgbClr val="3A6222"/>
                </a:solidFill>
              </a:rPr>
              <a:t>COURSE SELECTION PROCESS CONT. </a:t>
            </a:r>
            <a:endParaRPr b="1" i="0" sz="3000" cap="none" strike="noStrike">
              <a:solidFill>
                <a:srgbClr val="3A622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type="title"/>
          </p:nvPr>
        </p:nvSpPr>
        <p:spPr>
          <a:xfrm>
            <a:off x="311700" y="15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Course Selection on StudentVue/ParentVue during </a:t>
            </a:r>
            <a:r>
              <a:rPr b="1" lang="en"/>
              <a:t>February and March</a:t>
            </a:r>
            <a:endParaRPr b="1"/>
          </a:p>
        </p:txBody>
      </p:sp>
      <p:sp>
        <p:nvSpPr>
          <p:cNvPr id="274" name="Google Shape;274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25" y="2683025"/>
            <a:ext cx="8352551" cy="29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7650" y="1349200"/>
            <a:ext cx="3568700" cy="13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6"/>
          <p:cNvSpPr/>
          <p:nvPr/>
        </p:nvSpPr>
        <p:spPr>
          <a:xfrm>
            <a:off x="4144050" y="1607375"/>
            <a:ext cx="855900" cy="3300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6"/>
          <p:cNvSpPr/>
          <p:nvPr/>
        </p:nvSpPr>
        <p:spPr>
          <a:xfrm>
            <a:off x="6567125" y="1353275"/>
            <a:ext cx="2394000" cy="1617000"/>
          </a:xfrm>
          <a:prstGeom prst="wedgeRectCallout">
            <a:avLst>
              <a:gd fmla="val -81612" name="adj1"/>
              <a:gd fmla="val 7276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NOTE</a:t>
            </a:r>
            <a:r>
              <a:rPr lang="en" sz="1200"/>
              <a:t>: Students and Families </a:t>
            </a:r>
            <a:r>
              <a:rPr b="1" lang="en" sz="1200"/>
              <a:t>WILL NOT </a:t>
            </a:r>
            <a:r>
              <a:rPr lang="en" sz="1200"/>
              <a:t>be able to make changes through their StudentVue/ParentVue. </a:t>
            </a:r>
            <a:r>
              <a:rPr b="1" lang="en" sz="1200" u="sng"/>
              <a:t>All changes must be made with Mrs. Gunion and Ms. Meza </a:t>
            </a:r>
            <a:endParaRPr b="1" sz="12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ctrTitle"/>
          </p:nvPr>
        </p:nvSpPr>
        <p:spPr>
          <a:xfrm>
            <a:off x="311700" y="0"/>
            <a:ext cx="8520600" cy="17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Course Catalog for 2022-2023</a:t>
            </a:r>
            <a:endParaRPr b="1"/>
          </a:p>
        </p:txBody>
      </p:sp>
      <p:sp>
        <p:nvSpPr>
          <p:cNvPr id="94" name="Google Shape;94;p20"/>
          <p:cNvSpPr txBox="1"/>
          <p:nvPr/>
        </p:nvSpPr>
        <p:spPr>
          <a:xfrm>
            <a:off x="3330325" y="2116600"/>
            <a:ext cx="150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75" y="1649300"/>
            <a:ext cx="7505638" cy="32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/>
        </p:nvSpPr>
        <p:spPr>
          <a:xfrm>
            <a:off x="0" y="1714200"/>
            <a:ext cx="4549800" cy="17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Mrs. Gunion- Counselor</a:t>
            </a:r>
            <a:br>
              <a:rPr lang="en" sz="1800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1800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gunion@helixcharter.net</a:t>
            </a:r>
            <a:endParaRPr sz="18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Ms. Meza- Academic Advisor</a:t>
            </a:r>
            <a:br>
              <a:rPr lang="en" sz="1800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1800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meza@helixcharter.net</a:t>
            </a:r>
            <a:endParaRPr sz="18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4" name="Google Shape;284;p47"/>
          <p:cNvSpPr txBox="1"/>
          <p:nvPr>
            <p:ph type="ctrTitle"/>
          </p:nvPr>
        </p:nvSpPr>
        <p:spPr>
          <a:xfrm flipH="1">
            <a:off x="437400" y="690925"/>
            <a:ext cx="3675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274E13"/>
                </a:solidFill>
              </a:rPr>
              <a:t>THANKS!</a:t>
            </a:r>
            <a:endParaRPr b="1" sz="4800">
              <a:solidFill>
                <a:srgbClr val="274E13"/>
              </a:solidFill>
            </a:endParaRPr>
          </a:p>
        </p:txBody>
      </p:sp>
      <p:pic>
        <p:nvPicPr>
          <p:cNvPr id="285" name="Google Shape;2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426" y="538513"/>
            <a:ext cx="3169150" cy="42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ctrTitle"/>
          </p:nvPr>
        </p:nvSpPr>
        <p:spPr>
          <a:xfrm>
            <a:off x="311700" y="0"/>
            <a:ext cx="8520600" cy="17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Course Catalog for 2022-2023</a:t>
            </a:r>
            <a:endParaRPr b="1"/>
          </a:p>
        </p:txBody>
      </p:sp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00" y="2463375"/>
            <a:ext cx="8429424" cy="14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/>
          <p:nvPr/>
        </p:nvSpPr>
        <p:spPr>
          <a:xfrm>
            <a:off x="1354325" y="2656850"/>
            <a:ext cx="3337800" cy="2739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1"/>
          <p:cNvSpPr/>
          <p:nvPr/>
        </p:nvSpPr>
        <p:spPr>
          <a:xfrm>
            <a:off x="458850" y="3396925"/>
            <a:ext cx="2116500" cy="3330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3330325" y="2116600"/>
            <a:ext cx="150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/>
        </p:nvSpPr>
        <p:spPr>
          <a:xfrm>
            <a:off x="2323825" y="2256650"/>
            <a:ext cx="12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highlight>
                  <a:schemeClr val="dk1"/>
                </a:highlight>
              </a:rPr>
              <a:t>Prerequisite</a:t>
            </a:r>
            <a:endParaRPr>
              <a:solidFill>
                <a:srgbClr val="00FF00"/>
              </a:solidFill>
              <a:highlight>
                <a:schemeClr val="dk1"/>
              </a:highlight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547650" y="3759575"/>
            <a:ext cx="193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highlight>
                  <a:schemeClr val="dk1"/>
                </a:highlight>
              </a:rPr>
              <a:t>Requirement fulfilled</a:t>
            </a:r>
            <a:endParaRPr>
              <a:solidFill>
                <a:srgbClr val="FF00FF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ctrTitle"/>
          </p:nvPr>
        </p:nvSpPr>
        <p:spPr>
          <a:xfrm flipH="1">
            <a:off x="448500" y="2241750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74E13"/>
                </a:solidFill>
              </a:rPr>
              <a:t>A-G CLASSES </a:t>
            </a:r>
            <a:endParaRPr sz="3600">
              <a:solidFill>
                <a:srgbClr val="274E1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74E13"/>
                </a:solidFill>
              </a:rPr>
              <a:t>AT HELIX</a:t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600" y="1386250"/>
            <a:ext cx="4457126" cy="23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23"/>
          <p:cNvGraphicFramePr/>
          <p:nvPr/>
        </p:nvGraphicFramePr>
        <p:xfrm>
          <a:off x="265213" y="5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{3F7BD4E2-7D5E-4D4B-A0CC-2B9103FC5E54}</a:tableStyleId>
              </a:tblPr>
              <a:tblGrid>
                <a:gridCol w="3016450"/>
                <a:gridCol w="5597100"/>
              </a:tblGrid>
              <a:tr h="361950">
                <a:tc gridSpan="2">
                  <a:txBody>
                    <a:bodyPr/>
                    <a:lstStyle/>
                    <a:p>
                      <a:pPr indent="0" lvl="0" marL="3810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800" u="sng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UC/CSU C</a:t>
                      </a:r>
                      <a:r>
                        <a:rPr b="1" lang="en" sz="180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OURSE </a:t>
                      </a:r>
                      <a:r>
                        <a:rPr b="1" i="0" lang="en" sz="1800" u="sng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b="1" lang="en" sz="180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i="0" lang="en" sz="1800" u="sng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-G S</a:t>
                      </a:r>
                      <a:r>
                        <a:rPr b="1" lang="en" sz="180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UBJECTS</a:t>
                      </a:r>
                      <a:r>
                        <a:rPr b="1" i="0" lang="en" sz="1800" u="sng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r>
                        <a:rPr b="1" lang="en" sz="180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REQUIREMENTS</a:t>
                      </a:r>
                      <a:endParaRPr sz="1800" u="none" cap="none" strike="noStrike"/>
                    </a:p>
                  </a:txBody>
                  <a:tcPr marT="34625" marB="34625" marR="46150" marL="461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 hMerge="1"/>
              </a:tr>
              <a:tr h="475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</a:t>
                      </a: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A: H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ISTORY/SOCIAL SCIENCE</a:t>
                      </a:r>
                      <a:b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1" lang="en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years required</a:t>
                      </a:r>
                      <a:endParaRPr b="1" sz="1200"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Semesters - 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World History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European History/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 137/Hist 155</a:t>
                      </a:r>
                      <a:endParaRPr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Semesters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US History/AP US History/H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 181/Hist 119</a:t>
                      </a:r>
                      <a:endParaRPr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</a:t>
                      </a: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B: 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ENGLISH</a:t>
                      </a: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Four years required</a:t>
                      </a:r>
                      <a:endParaRPr b="1" sz="1200"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Semesters</a:t>
                      </a:r>
                      <a:endParaRPr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4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</a:t>
                      </a: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C: M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ATHEMATICS</a:t>
                      </a:r>
                      <a:endParaRPr b="1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Three years required</a:t>
                      </a:r>
                      <a:endParaRPr b="1" sz="1200"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Semesters - I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ncluding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ompletion of Geometry and Algebra II</a:t>
                      </a:r>
                      <a:endParaRPr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</a:t>
                      </a: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D: 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</a:t>
                      </a:r>
                      <a:endParaRPr b="1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years of lab science</a:t>
                      </a:r>
                      <a:endParaRPr b="1" sz="1200"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Semesters - 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Biology or Biotech 1/2</a:t>
                      </a:r>
                      <a:endParaRPr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Semesters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 Science (Chemistry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Physics, or Biotech ¾)</a:t>
                      </a:r>
                      <a:endParaRPr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651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</a:t>
                      </a: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E: 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 OTHER THAN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ENGLISH (LOTE)</a:t>
                      </a:r>
                      <a:endParaRPr b="1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years </a:t>
                      </a:r>
                      <a:r>
                        <a:rPr b="1" i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required</a:t>
                      </a:r>
                      <a:endParaRPr b="1" sz="1200"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Semesters of the Same Language (Spanish, French, or ASL)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(Spanish for Spanish Speakers, college-level courses and ¾ level courses fulfill this requirement)</a:t>
                      </a:r>
                      <a:br>
                        <a:rPr lang="en" u="none" cap="none" strike="noStrike"/>
                      </a:br>
                      <a:endParaRPr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</a:t>
                      </a: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F: 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VISUAL &amp; PERFORMING ART</a:t>
                      </a:r>
                      <a:endParaRPr b="1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year required</a:t>
                      </a:r>
                      <a:endParaRPr b="1" sz="1200"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Semesters - 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Chosen from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nce,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rama/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heatre,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usic or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isual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rt</a:t>
                      </a:r>
                      <a:endParaRPr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67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</a:t>
                      </a: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G: E</a:t>
                      </a: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LECTIVE</a:t>
                      </a:r>
                      <a:endParaRPr b="1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year required</a:t>
                      </a:r>
                      <a:endParaRPr b="1" sz="1200"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Semesters - 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Chosen from “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 courses beyond those used to satisfy the requirements above or courses that have been approved solely in the elective area</a:t>
                      </a:r>
                      <a:endParaRPr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Political Science</a:t>
                      </a:r>
                      <a:endParaRPr b="1"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Semester</a:t>
                      </a:r>
                      <a:endParaRPr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Economics</a:t>
                      </a:r>
                      <a:endParaRPr b="1"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</a:t>
                      </a:r>
                      <a:endParaRPr u="none" cap="none" strike="noStrike"/>
                    </a:p>
                  </a:txBody>
                  <a:tcPr marT="34625" marB="34625" marR="46150" marL="461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4294967295" type="body"/>
          </p:nvPr>
        </p:nvSpPr>
        <p:spPr>
          <a:xfrm>
            <a:off x="685800" y="914400"/>
            <a:ext cx="7772400" cy="3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50"/>
              <a:buFont typeface="Courgette"/>
              <a:buNone/>
            </a:pPr>
            <a:r>
              <a:t/>
            </a:r>
            <a:endParaRPr b="1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160"/>
              </a:spcBef>
              <a:spcAft>
                <a:spcPts val="0"/>
              </a:spcAft>
              <a:buClr>
                <a:schemeClr val="accent2"/>
              </a:buClr>
              <a:buSzPts val="4930"/>
              <a:buFont typeface="Courgette"/>
              <a:buNone/>
            </a:pPr>
            <a:r>
              <a:t/>
            </a:r>
            <a:endParaRPr b="1" i="0" sz="5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5575" lvl="1" marL="640080" marR="0" rtl="0" algn="l">
              <a:spcBef>
                <a:spcPts val="440"/>
              </a:spcBef>
              <a:spcAft>
                <a:spcPts val="1600"/>
              </a:spcAft>
              <a:buClr>
                <a:schemeClr val="accent2"/>
              </a:buClr>
              <a:buSzPts val="1870"/>
              <a:buFont typeface="Courgette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descr="data:image/jpeg;base64,/9j/4AAQSkZJRgABAQAAAQABAAD/2wCEAAkGBxMTEhUTExIWFhUXGBgaGBcYGR0gGxobGR0dGBcaGSAYHSggGhslHRgYITEhJSkrLi4uFx8zODMtNygtLisBCgoKBQUFDgUFDisZExkrKysrKysrKysrKysrKysrKysrKysrKysrKysrKysrKysrKysrKysrKysrKysrKysrK//AABEIALEBHAMBIgACEQEDEQH/xAAcAAACAgMBAQAAAAAAAAAAAAAEBQMGAAIHAQj/xABHEAACAQIEBAQDBAgEAwYHAAABAhEDIQAEEjEFIkFRBhNhcTKBkQdCofAUFSNSscHR4TNicoJD0vEWU5KTorIXJERUY6PC/8QAFAEBAAAAAAAAAAAAAAAAAAAAAP/EABQRAQAAAAAAAAAAAAAAAAAAAAD/2gAMAwEAAhEDEQA/AOatl/TEf6Ph1CnHn6MMApGUONxlDhuKEY8WnOAAp5Y4Jp0yOmC2CopZiFUbk4Fp8aoxIFQr+8EMYAvLrPTB1LKehxrw3imVqstOm+p2m2k9LmZHphzXanSUM7BQSFHqSYAHc4CCjljGJaPDf8uGtLKYMpZXAIhw2dhienws9Rh+mUOCEyxwCOlw70wXTyOGyZY49rlaaF6jKiLcsxAAHqTgFL8MU4gbhgGBqn2gcOUkCqzxMlKbEADrMC3rhrwPxDks2dNCsrP+4ZVvkrAE/LALW4eMR/q3FxGSH7uM/V87DAU0cPIxNl8lJ2xaTwsnFc4p4oyOVrNQr19NRI1KEcxqAYXVSNiPrgCXygW0YiNFjYLgFvH/AAs//U//AK6n/Jhv4b8SZLN1DSy1bW4UuRoccoIUmWUDdh9cBFS4Szb4O/ViKNsOloRiOrT7YCuZhFGwwA5nFn/VE3Y49fJgKVj59cBUHy5xGcmTi1/ogHTCfj2cTLJ5lRamjqyIWC/6o2HrtgF36MB640r0MTcC4vRzYc0CSEIDSpG8xv7YZjLdxgK+KB6A42GTbtGLGMmOgxPSygHTAIstwkncxhvlsmqbH5nBenENXbpgPSo74gf2wLWzEHfAFWoCZM4ChUqeDaQwsp5nBKZrANFQY3WgMBUszgylWwC/xTQX9FcmbFTb/UB898Vvh9DMQBQzSEdFFXSf/C8Ri+NSR10uoZTuCJFrjEjcFy9T4qFMn/SAfwwFDy2fr0c3TNUK9SQIGgsQ3LGqn1vYH0tgrxnR0Z6mjVqjLyHUzCVluYrAAXboOmOgcO4FQptqp0UU94v9TfB2a4PRqkebRSpGxZQYHp1wFR8Q8bSlldOWzlQFazoXPO9SAGOl5gKNS3EYR8Xz1ell8vVWtmEZ76mzWovInV5ak6F2iT6EdcdSqcAyxphDQpeWDITQIBO5HYnviU+GMolI+Xl6LI0al0i8XE9bYBJwemeI5OnGbq080tJSzU3YAFtWjzFU6WnSZ62xTcnx3MZKvXo8QbMufLZVis4holGUhhKtbm6fUY6z+oKf6LUy+W/+TaqARUpKNQPrEE2tuCJtitN9mlWqaIzmdFWnQLbK3muGOoqzuxMbbTEn3wBH2X8JzDUVzear13Z700aq+kJsGZZhibkTIiDhR9umVzBWg4DHLrq1RstQmAW+VgT698dUWnCgLAAAAA6AbDE+XjSUa87yJH/T0wHMvsc4zkaWSZHrUqVUOxq+YyqWH3SCx5lAgW2M97804xFbidT9Xqx1ViaApiDMzqXsJBb0GO/VfBXDqjFmyNGT2WPwWMNuFcFy2XBGXoU6U76FAJ9zufngOVfbFmq2VOXalnayVagPm0kqnSCAOdVBlQTI7WtF8K/Fi5ujw7JZ79Z5hqlcICgqFUA0FhAU3ZYAYmZJM47NmPDeTqOalTKUHdrszUlLE+pIk48PhbIkAHJ5eBMDykgTcxa0nALPs54o2a4fQq1KgepBWoQROpWIGqNm0hT8564JHh7KUMxXz9TT5jwWqVSNNNVUJCzZRC3O994thpw7guWoFjQy9KkWgMaaKsgbTpF8S8Q4bRrrorUkqqDOl1DCehhrTgPmnw5naK8ZSq7qKX6S7azZdJZoJnYXGO9VfCOVNds4hai70mV6lJ9AZWKsHkW1DSDq2I3nBo8J5D/7HLf+Sn/Lgz9T5fyfI8il5P8A3WhdG8/DEb3wHB/BvFMzX4k2WbidZaTGqoqGqCWUHl8vXK62gQQNiYxaK+R4nw7LZurmeIgU4Aok6q1QMXEfEoglJHaTNox0Q+Esh1yOW/8AJT/lwdm+H0qlPyqlNHpwBoZQVgbWNrQPpgPnx+J5huHPmf0jN+Z5kCs2cCgnUBoSirFmOmSdu8wCMP8Aw145rrwqszP52aRn8sMCx8tfKDu0bhPMm/T0BjqGW8JZCnOjJ0BqBU/swZBEEXGxG4xvw3w9lMsxahl6VJmEFlUAkHpO8SBb0wHJvAj/AKwp13zXE66VwSERa/lgLAIcKIBGokWECPUYaUcyRwziCVs8mZNNXQVbaZanyork/tDJjvJjF24j4VyB1VGyVBmFzyAT3mBc++FfG6eWakKNLL0DpbSitTUrTZpGxWFsJJ9DvgON+GMzX/RszTy1KqXGmqalOoU8tVB1SARrn930xZvsyz9OvUjMZ3MNXB5KTVWFNh6Qedv8p+h6XfK5DIqxDZbLhBTjUKQ/aCfa4jSb/wB8a8cyGSpLTKZbKy5t+zSb7FYETMX9sBYfJxqVwPwfPNV1Bt17AwbkTPuIj/KcGuMAMwwNWoz1wW84hNM4AM5dYgi/fERy47HB+mMI+I+LclRc06ldQw3ABMe+kGD6YDl9Oke+CqdP1xPQyyt8DgnsbYIymSLzp0yNxN/lgNKKYPoj0wNTpEHB1GgexwBVHB9A4Fo0D2wUKWkFmIVRckmAB3JO2APo1Bg2jUBG4xWq3i7KU1jzg/og1H67D5nAmV+0DL6oNGoFn4uX6xOAvUrF5vhbkcjWRjKmDexscS/9ocmtHz2zCaNp+9O+nSObV6RhU/2mZMDlSsx7aVA+pbAW3KlmOkyo2w2p0QPvGe2OeZL7T8rbXSqL6jS38xhhU+0/IdDVY9gkf+4jAXXRecSCO2Kvwr7QMjWsavlHtVgD6glfqRh9leK5eoYp16TnsrqT+BwBoOJFOI4xmAnnGXxEDjZZOA31HHofFR8R/aFk8oxTUa1UbpSgwezNOkH0kn0xy7xD9omczRK+Z5FL9ylIJH+Z/iPygemA6r4u+0HLZIMikVswP+Epsp//ACMJ0+2/pjkfE/H2ezFTU1dkHRKRKKPoZPuScVx1XcHGlCmWYAEST+ScB0DgvjriUxTc5iBJRk1GB1JUBvnOLJwTxzm6pL1P0dKY+7ofVGxvrt8x8sVDKZ/RT8mkdKQdTESzE9WgXFzboIGI6OXqBxTY2b6W/hgOtcN8V0aikuPK0iXLGVX/AHWt6kDBfFKxKK1MhlIbYiG5SVhpEGRvIxQMommhVeoo8ry21mPukRFt5m5G0HFZyeXr5eknlVnUrJqpq1K/NK8gkC0f+LpGAvKV3WqQzQebU1jzkHSDHWWgGOk3xDxWu9OqVBBYKqCOgLatQAIHwk7z8+iT9fPUQK/XSwZREjTAN7TsLdBj3IZlajsyjmbZGkw3IGfaAILAe/ucAbT1Es0jSgCrI0lql9JG1wD8hMjpgfMPLFSQRTkgiJLHeJtqHLt67YkrZKIQPKkSqmAViASdRiTPU7C5P3QKRpUmXVUNRy4JCKWAAMgiJAbYX7ke4NMpxevoLUoCJdTBh9Rjm2BAWDt3w34r4kGXpoGGuqwM9hFtRIEbxb3xUuKcX1IopJppLa12hSHO5kG8T8uows4rxWk5VlZjUmSpkgIeYESSAO/+q+AumU8VjyBUqodZJCqsSR3vEev5GIn8aZdVZqkqFE95I3Vdr9picc441xDQERVh4hi0TeDYDYep+WA6ualSCJncHbfvgDvEn2h168rQ/Y0yIP75/wB33REbfXFLnDjOrTYDZdI6df7fLrhLgLhTyqjZz9cH5CnpMhyD74qFPPVF2P1/viRM1WawqfLb+AwHQkgySRf1wyyz+oOOVGpXQzqYHvq+Q64KGZzjWDvtNmAt7gjAdJ4v4gpZVJfmcjlpg3Pv+6vqfxxzjjnHquabVVIgfCi/Cv8AMm25wDWy1S7PM9SWBJnve+NRlGJgRMgbjcmB+JwGBuuPRWjEi8NqEExMMVMEGCLRvjd+GupAam8mwBBufS1+n1wA5cfPHqnDgcBzAIH6PUAaIPltF7CTEDD2n4AzZ+E0zYGBqA9RJSNQ7beuApoJ7Y914t+c8C5pARCuwPwIZOn94SBPqN9u+FNTwpmlBZqDqoMEtAv8yJ3Fxa+ATh8FZfNlDYx6YMocArO7UlpOXUkMAPhI3BvE2PvGMXgNU1RR0xUaYViFmPi+IxIwFk4D9oWapQusOv7tSWHyPxL9Y9MXyh9o+W0E1FqI4+5AIPs0gfWMcmp8BqpVRKsUQ3332EET8Iubi2GHEuBOVUUNdZj8S6QgAA31O0GSNh0PTAXXPfa5SUfs8s7HoWYAfgDii+J/HOazhhnNOn0p0yQv+68ufe3pj1/DmXpqDmcyyEx8CagO25v2O2+9ow68P+CkVXzJanmaQHJTZSCQNzAJBNoAmDfbAc+19sTZHJ1a7inRQ1HOyr/ewF9zjo2WyeRfM6/0amgrrp8iohhSvxGmBPlkhlsIiLROI+I0qeTqF8ulOmpYKWUbAEEi56GJI3gYCuP4B4gFBNJesjzElSOjX69IkYCynCqtGqRVTSwEAH16j+H1x1DgHEErBgapMqSzCBfus7bDphZxjLmszFVSpUAABJIMC076YtgB+H8LyuhXq1yHLA6SsCB93fYm074bvn8mYpsh1BjpknVzTET8t8cu4vm6gYnSVKmO4B2selxgbI5xy+pnk7ktcxtyz1/M4Dq9DxE3NTZA6FmBLCCAbwRe3rOBuOlGWymQWIsSIIMCR0MmD0K4p+RqGozLqIJAgQTqgbGJtv8AU4fPlK5pSkMAJmZYwBIW8iPra/oCD9LZlLxamVANupJ29rH5/IrhJCsDOkCDOoT7Ceu0T2nC/M5h38wm4LhWBgcxi42Oq1xH4STvRrQ5mbz68xFhffaxwFgfnLEyOYF2N7RCqYuLgRboZjqMjJZQpBOqQ0aiYmRFgLFbgCCe2BuGVq7EhdJLWl+V7g3sJgHrtJHc4G4qgh1evdwHUopUnoJaTrmNmvffsGnEaidaukKVkqZ2WVAkC+oDbv0wjbjQCuETQCDp02INuoF9oja+IK1ZagFKmo0hp1n42JAWWPQenScC5s6JSxINjG4Ig/8AXATaiWmdZUXJk3AvM9BcX7Y2ydQEiCFa+qRIj1A298PuC5byqQqeVqcjuJ/jhamWYFmGXaSTA1dD7NgFuef7o0mYkj62HTENOrTAAKAnvf8ArgzNZWsxJ8kidyYJP1OBl4dUHxU2nAMv0EuwJKxzC3r7j3xJl+DqSGD9ea+3eBGMpUiTGo+gA69IthllMuAL9SO0jvt6YDzIcPKMf25gGLx39cG/qynUlRU0EkavLUAGNum+JauUD6o1BZBlRcgCNuvS3riIUyIMRAggGT9fX2wBNDgIsRVQssdInSbA3Ji8fP5YKzPCZIJbzWYgCVWxXeWPSCCceZeppGowNRgGRudx2GwO3Q4Oy+SDw5JEiFHT3sCb4CTKcL+6X0l9wEQCSNrCSfX3w4yvBW0pTLyurUYAJIAFvQBr97YVtwY0itRKhYyZkyByk9TO47dRtjKHG7kGQVGw6nt84wFk/UzMGBqMupp+LlIgX07XP56434NkDQ0oaktfUwMyPrb29MJst4iaFJbqRYX1W0yTbaTbt88MqvFwJ1aet7b2I0xF7374B7TdnKgqrKVIZu1tjPScLMzw1GQrVqCFaUCsRZbJqMXIv2vjKfEQ42Zu8GLGdvX09sD57hkyVc80NpP3IN79LH8cB7W4BRrqXpF1IMjRpVmJN2J0kk+564FXw4FbUpY7zrYa577XMzfDPhBNIFtQAA3abzaZi+I63GqSgl31seiiwPS9hGAVVeFBSdSVm9qqiNu8R/fAtThuUQjz8vmENjPmMZ62OuIsNsEZziuXJ1OzKTYc5HyAm+BOI5qky6FFQiNizETsDExgJaqcJ1UzpblMqHV2UH1NTUvTpe2GdDjmUUHTWoqoFwoMLO1gt/YYQ5eiq0K5ZSVKFQo6ubU9P+YNBBF5GAeJ5UK8FitQSA62YEMVOmOkiY2PXAXihxbhmtX85DUgcxn+8Re3rgPNVMjmPOUjUrARoRmcNPMYURBhSIP0xUeCZqi9UZfN0qQqn4KwAVano+iCr+ux7DFwy9ZqZ00qrUyv3WaVA2t6f3wFIynDMxla7FKVY0SCAzIy7nqDcAfzwPxvitamupU5oUEXMReSLegj1x0Gt4kzlEnXl/NXvTkHbpFoxmX8aZapLZik1EiBDqGmbSSAbT3jAcVz/H6tRQlWjT0gk8qaWnYyRfqfriLiY1sDQp1CCJuskFrlbC4H898fQdDiWW1AJUpguAFUIADF7GIJv3wXVzSj4mABt0/HpgOIeEMlnFcMcvU0QZLKdogyNz7GbHY2w8znE3UPyeWsQSEIpEbkHUs3AI6HHQMxxNBqKNcmdZ5VGw6xMwLgHCfivE8o2pNYq1iskBfMKg2O3w79D2wHM8wi1kZkgLJZVJA+EJYDa0HrfBXD8ka4RdYkyxsJBEgwTAIuCBN/wwsqZ5FWpTRAF1rBvqgkzEWO/oYIt2uv2f5RStWpqkAKqMyyA28rBPKZP1wAp4RVOkU1ZSH+PraAo1LERcxbeTOB63h+qGJcwzSCamiOklTDaQSTsLYutZXmC6zLACQJgmbaSD1wDVodTSEbagUg/wDpGAouT8IGu1RxUNKmajBFYXIXrdtt4nBtPwdSpEM1QHSd9O/vqJw3zGQZmuihbXmd/aMCV+G/Tvf+V/44ASrk0J/xWHeS0dOzAHAGYUg8tcdjMCO0c0n3wZVy5UbMfYkzha2Z5BAbUQPikD64AZzVJKisL9Y/gb3wC/D3J5qjT/u/piermz+44/EfzwI3EBgJ6FeJI+V9hHzwRSzo2IPX5T2n8++K+lZgd/rienmewgzvO3bAW7L1iFLOVYkCQTMADaOhta/TBvDmUpEyS4C2nYxLfI/9cV1+IPK6kWdIAYbDe5EwZ/CNsSZUMiNU09CqsIAAJGphBDEg22tJ2wD6vSaYCFoIhQDIkSSZsNRvH/XBHD81XYFagYMbgDYC6gWuP7DvOAMnxEtR3FpVgfjOsG4hpgRM3jE1PPVURx5R2kGdhaIsZwDylkK6KAaqsLEAjqN7mb+/brgHMeGalZ9QZgbTcH2jbb+uJsrxdhTYEFiBJSAuxjSCbEzfpgpPECaVIAWQJBn/AHDexwHvCPCboCpdt9Wq3rYg9YPT174KPCBTqGawBvH74JEkC0G0/jhfmOOTMOQp9zce23TEL5wtsCx7tYfON8BbcpnqdL72u359sCZvj2ppRTNwL9+94P44Q0EZviNvoO2CGrKm0MflHzO2ALZqtY327TIHtjKNOmpupczEmyj274AzPGSo5iItIUEyCJ+7PpvgStm2eVvdZDW6b6Ymfp0t6AbmnoAkinT1sbtBJ9pPzsMe8No6zENqG5tA2kyTtFvkB7Q8M4XUqkzMECwB235iLiLbTv0wzyfDjXqrk6JeBetUIWwmW2Y3Jke/cAnATU6yhP0nSfKosBRU/wDFrk6Qxv8ACrR/4fQ4q3E+Kr5p0qToESwJkjdjBMX/AD2uvHKuXNVaaaBSyqlFXWADUgyDfcA9iZc7YpNfKrq5GN7zCzGkNad97jsCfXAJ+K5oVxAPMuxA9yOgNu+LLwbjj5nLhXY+ZTOktYkWOn/a0R2lSO2FrcPY9j0AJMjrtA/A/eEb4T5POjK5lakaqTctRQQdS21gR1sGHXUowFoTj+ay7wxBMfeiCJ6XJ3+k4LPGKNZS1fLmYALLMHa57Hr+RhnnOBCuoHmFkIDI6KsaWjQ1nkyL7D2wjfhzUW01BpOoKDYhhB1HnXrMT+QECZClINKs1iCoDkQBciGEkdLHbpjatnVVl1Zg09EsCWaJO69NQ3s3c4NbhdGoLPp5ZMRpFja8m0fS82GFmd8H1JYgoY7yLSbxFtsALxnOZWqAXqM7Bgd30QN109jba9sLanHa7BqdJkp0yTLomiQby2kTI2mZPzxlTwnX+6J9ARP8b/LtgGrwwowSoGF7iD/6QTc/mcA4PgZailhmufeXWzdCxgki/W+GfBOFZrKJpENq6q3KDBiQwBmfzbFeyuZNJSEplje7EyRvFthHed8OE8bhKkPQUpH3WJYMZuSwAtqI2wDVsxW0gPUpi7EAQzEMTIEnE/C8/qPlqS5XfTECSRNzt/TC+h47yhcKtCpO0mABHf03wbna7v8A4dMKp+ELU0ifbYyf4YCbjGZ0rrd9AAN4neJt07b9dsQLmQFDalabzABj1H0wlWqiORVi4+HWWt6j83GBf0yhTnQgB2H7SbexsBgGdbiyjYapk/EIt7nbAScQSFDmIEd1/ER2wBms9NvKQEbHTM29vf6Y3XiTRdV9QBBgC+3oRgJjWoNNlt1j+YIxA9DLzMLf/OR/XAdXMA2JA9N/p2wJUW9iYwAX6ASJjbBeX4dTYECoZsYt+H9cLaleQVLTex7j8xjSnUgAAQb3BuZ/vGAfjJU1hS59AR398atm6AABSRJO/wDLCVqhbckj+HbE2WUfuzIt298A1q8ZSeWnErpPe2xBF8e0+MuVFOSR2O94/oPpgZFUg6iBO4A6E9L2+gxJScKABbvt6RB3GALNSoYEMJ77/T5YkyyzBa/Xefr2xrkqFWo3ItjPMbD69fz3w5qcGFKmXqMWgWAss+u5i/pgBhmEAnt1+m2JqfF5iwA7n+QG+FNZi5GnS1jZEICgXMCJY+pwXlcgQoqsDF2GuYOmNUx90EgEj+GANXiDtZVtvLbdrDbf+fbBFOgzgaUZjvIJIG5WdtMwQD6HENHMMqNKuFPKGHJBAt6EWJ3uDM2jEqughHifjAgTBIgkf7rx7WGwSU1vp0dgbhZvEidzA6HmI3wwymUapCIAxgsis4GozG7kQPluYHcQ5Jm869WmushFdheSOZTCNJAE6Ym4jpE/FOI0ssminXyj1dZtUpMzJN4h6INjECRt3wE3E6zIVy1GkWqOY2y7ASTYEVCwi59AZxa/0YcMyWimNWYrW1BGhqhtJ0XVR+H1OB/s78L+SpzFanTFZpjQoXSpvGw5jYn6dDK586+crtmQtNEQlKaV6x0VBElgqOACZ2NogjrgBeJZmrRprSmqr3JGlgWIgsQ3nsrwWG69fniv5fLqALDcEPJABkg94mw3E3wZnUp1KpVaaqi2ZaROmRyo+li0nmu02mSNziI0VUEhSqDSpqQY5d9heBLEdNzfYN8pmNCwJZnIVuZoYmbWBIvHczOK34hyrS4AdipJkLU0yN4Z2FoI2X5YtNfJnUH8w8ySSVuqsrhSyzybxsCduuE/ifJzUVmSmzMBq1u26qstcgGZnqes4Bt9m/GBVoNlXkvRVnpWJLUjeoirqEsrwRPQkRiyZ/IeanKjghZUgU5kiRE19iSZgHrjkHD86+UzS1aZlqbalIaVK9VkdCCR8zjsRr0WRa1NcqtGsmtHrsTJYlqlMiDGkk9YvpwFZzVZ6TlXJpsCwAB6LeZG62F7iZ23EuX4kQApJIgqpbVBiYNp0gwPSw3w0ztBKqjTW4eChJDU3dNgLNba469Rtio066UyQ66ahMAcrJJgSToAUFb26kGdsBbHzrwURFsNWouSrD7p2mNhqj8TbSjmlqoPMQAkAgMRF7GCbxIb3F8JW4iKUKzBTG1MyACQFVjJG4MnSOhEnefM8QchT5nx6zoeGUsByldNNiCR1vJMdpDOJ8KpEWIEiQfiWPcdPXt3wgzfBChDetmU2P8ApYXH4bYteTIdjefM1EGTqYqVCWMaQRcEiTtYgHAYzSFWqISsGGg6rjqdpGw2O31Cl5zLsuyxPZQR6GQQcR5TMOJUVgTvBWCIB+9ZZj2vG2LNnUVhIBMkjUkQNgWZWMRff5YWVeElVP7RXBm2kKfpuPlM/wAAr75giopdSVHbc+4kibn0v0wZUz+XmSt5ECBYXPTfp3iMavlmFxcHqp6etr/OMC1aQH/DHW8CTYx6WN/WMAzpZyi8gVNJP+WBeBJOPM/knJEiYIhhcf1tivFXgspIHUTHrtOJKXEWWNNRpFr7EXmd79sAe9GSSBc7wOvt74XaI3ZZ9cSfrMkAuDvvO46/9cH081l6gBZIO23b2wCNAJtfGyC97SP+mNNWPQ2AJpsB0M+9o69MSrV2IO3t39sBr6m2J6WaAsFwBShjB2/jhhkwFuSDbcgHbff2wpp1CRuFv1IHQ7T6Dv1GJMrRd503AF7iIJ2j3j6emAev4gYRovvci3baJP1G2A6dSpWLM7EkqYJWVkAkKCeVTbfcYK4ZSVNQZQ17tK69OkgAa2ETpkDe5GoEDEuVDPbXJcQpfTzsGV1B1EBElQNV4IN4nAe5fKhai6qToFYUyRpLGZ1EAfen3tHyNpuGqFVRVHKslwAvKBoAa8avMEkdBN94/MqEKFpwVmVUgA/fBAeCBYGwO82FsahCxaEmU5GDBRux1AC2+m8QPocAUk6eQqA+qL3AUCwXrZZB9LTEl3wrhFTMs3khupJR9QTXqKhgSSwsm+/Ne0Yj8M5Vsz5tKmgEU4qVmeBrPMFU9G6GFkRP3hgjjfht8tS1pVRT5hhVzLqHUj92jTQagxn2G98BJxPPZnKUlp1OHUnNoLoeaNJ1N+16MJ2GyxHSDwJwE5mt+k1svTp80oAsEkH4zfYfdHcTsBiu8H4RmMxmFFWqzoCBao5LEbJLHbqT0Hvjqme4lT4fQDurNYXVTpn4bsAQovAG5iwnADeMfEC+Ucnlqo86pykKw1FR/iLT5WOsjlnT+9F8VPO5Sm+rTl2y76VGhklyQVIqSWB1MDESG5fhPw4Y5fL53Mzn6C1KRqht10uIlUI5piAii0QCT2KnjVLN1syn6SHVzAVWVgdAJljyaWIIsQ5IEn93AQ5qS01GqK4RbOqy40aWRtJEEsGuREAkA9WHD0qaED86yAKrJJAdksGnSCVgMN7E8sYDzmXUVoUtUaasjSWOlfMcKVI0yDYzq5D0xBnKAKqCaenVdlOkEmZFQioSQWDSwIi7AWGAbZOpUSoCtNSadR1VmVlPONPKUJgBTed52ElsJ+OZcfoiuUDMH0swYhVuYdFmBrJEGBIx754NJ1I/aD4WuRBNQa4VVZm0lACf3xYkaRvllqCkzM0kQIQLDop0kFCRpdTRQwFveDfAUniGkgMgKgfEZJU/hbF1+zHjC1A+QqtKsfMowxXmU6iki4Bi8dNWK5naebqqQ6uyb8yADptMeuEWUzvlVEelIamQwP8AL898B1/KVPMYrT4XqNJnQstfMQrCzrqCRPNB/JwNn+H1ao1Dh9ajpLKwDVqhcaDBh6bTpMaY6n1wfS4lXzKZetlHrE1IVqSOAgNyXa42ggmd9PfB1bgfE/u1695ua4ttEgi8GRYwQO9yHO8xnV1mmx5VJUwzCNGrkqCOWTEj7p6Yly+apKCqgLUKwanmANLKCSDBYXkbQYieuLN4g8H5oI9Z0ao2iajq6+YdJ7aeaQZmZ5ROKotWnUpQzAkaTSbQ9NSGHlQzIpB5r3JvIBG2AL4jQRxNJzq++pRH1sGP7QqjEyGtqm8SJGJUdqeoLTdaYKpdiZACtzARBOrZ7gMNogCpnCBLJqQQiA1AqalEgEX51AYgxAkSRJkdqvOKiPDGSqoQtTfQpCmQToAkAGxn1wDOtmVBE6ggBHmG6sx2DERDAFiQZsR8h6lfVqhlJ2t8O8zadwB33PWcB1HdmDMdfxwAhXVqtLMFABnZr3nbqPlCU1K9MQSosF1QQZYFt9li8c1vQDK+kD4RItyyPUyqx37dcDZnhytJTSREWEEH1A/iBjbimbNMyyk6hMtKiYi5A0kjaB7XwNXLrNpIEsUEi8BojcA+3X1wCWtlAGhpiYnqPTvgOrQX7u8X/P8ATFkq50OAsap2Zf4WH4euBK+RV7qQCJlGsfWDYH6TgK2ydzjDo/zfhgjMZQhiO2+B9B7YDVDfr8jGMnHgxJSQTB+e388B4B3xuAR0xNTy413Nh3U79ot9PwwWNMrq5VFwyi8HboCb9xsTgNEoQDYFhFwQYEwd7H5Ttg/Irq1CmW5qbEgQRCzBAHMCCD0JiTfA9SpOoHUQCWBItzd+UBhK7xJ/d6YJTN21mmEuNlWCVUqSYXcSTHtbASa2b9o9Q8rKoDqJbTJ3Y/EAesg7TGCnCtqtSLSAoBEQxMXHLKgTJE2EnHh8t38rXoRecwWChgGAMMp1uZF57iDgSlB1TTM3Aa12LTFzE3J5YvEDfAHao1FvLDCZYw1iNJC6CQpAGq5sbTOznw5w2rVLIuWGgEFqqjUQ8QwDLVA5ljYWsYFsKqb1gAaZPMWg+WDoCAqDyQDeIsethsZU8UZvL0VVM1pVCBpSkCL81tSi51b3kgyRIwEvFPDdSivmvk3IDj4qkFjJM/E2ra4Mdet8VujkneseXy9RLNFlWbkKBYAbAe3bBGc8V5zNMoqVtbfdGkADvYCPc4vPgfgpYitUuAeWR8bDdv8ASp/H5yFs8G8JTK0RVqQh08oYxpB7k/eO59T74T+JOLU8/oo0KsrTIqlUfmfopARp0iRuRveDGG3jfi9Cll288SryqLpVjP7wViBaRc9SMUfgmfGQL1KNKlVqqqlnK1CzIeZiGaqQtjOkCWg79AkbjGYyLqRVqgOByvUaCSxlqWpyCixBAYkA3I3xNnvE7ZlkDuSKWoeaSIIkrVJ0K5uhIKXU8sG0s24541TyqjCll61OroAWNzUUHm1AzUiW0ECyi8mMUykhDVEJSZZSzBIYqIDMrQwPrESogbnANX4gDoSma6UjB5g1R2YOQ7U2EMgUcxIOphrBtjEo/GnmAuou1IH4ptU1aYCuDHJtpAJHNqhy+YfWXFRqwpq4QUl0KQG1BeZbETAYc0qQCPixAMyxem3lNqZtYr+Wp8yEkq4RpAhWE3BiQMBEqvSK61KmXChmM6vN0wUawM6DpgTEiJMMuH8SeiK5BarUZW1VDUQxqYagtjAiZgAiSIgSNc/UFRkrIGBbS4aFWXJ1F/2kHUCN5JJpzsADrX46wRK4XWxeoaTEkefSVgKuoBi1FohpEDUrAgyAQrnG83XWpp/SWqKVV1YEEFXAYTo6gGCCAZm20ojuSSLzJJv+euLFmeLIWd3y9zMBmDaF+4u3KAsWgd8IOJZlah1CnoAtaP6XwFs+zfjWh2yznkqTF433E9MOuI5M0XWiK1eo7LAZTe51FmVmmLhJDRf7uOY5eqUKutmB/EY65wrxKVofptGlTeuqaGLTISdTgQRsRq/2t6YBJWNdQv7PNDngyzFTpMgkzyi14JMEiO2mfrVC1Ko9OuGRZV9MpyyQphSIZpmeoEntaMp9omadSWo00IDQ0EoTA0gkVNSEkxBBNwRPTSp9oGb5V8rLkvqAUmpDRY6TcMD9fTAUetnw0ARbdyNLpUUHUVBa5gkRHy6n2mtGxgioJkIZ1ah2DLswMgdCLNvgPOJUpVDXp0vIV2bZtS6gTqXWW5CCDCmCI9JxigOAz1AhJk6i33DYrBExqJETAMCMA0LAM6E1HUmn5iyFI0o2pdJIgDm2ImBcdRKh1KQVV18xlDaUYMF6KwWVBOnZv3YjrpxfKAuAKtNgAFBUyYEGSJnTEnUbaiO9osrCadIYyWJ8uGYBlCnUA0iJB62bpFgIo5xUDIQ6URMi6sQ0Rq0nRUEnaACDO+NazqjKUq+YSANQBWB8PMWaFWNpMWN7XDpuDyOH1oTMSGZbAMoAIFpmx/C0NJajjSC5ZAG0FwOsgKDYWmbH6HAFPSgm07gMFgQoLb8wJidjsemAnSTp2MAWJjvcRI/MYzKZl2DKfhglZB95XSIm220E7xGIa2bIgTvPSxBjqtztgN0zxXlIkfnbbGIaREgkek/wnHujlLfEQJJU9xZpBm0RB7mwnAlWnB2Let/+U4ASnb+eJqSaiOW/Xcz/AH/DGlKSd+twT+dsSiuZAJBABVTsRM3tcxJwG5jSeYlZDStlDdo7wTcYlp0SXAeUNo1EAxBII1CCNu2/vAzV5XSOsE2nawiMFU8y5HQhhpKjr6mbzMHt/DASNWaTLyYZSbQegCnSYMXBnaw3xMlTdSp1KA12EtqABAMC/wAJi8wcB1wIM6rTp1AhvSdx0jBhWmq2TUCq84iAWBgaSTsZuIPt1DejyrqHNMwsLZhcahAjSIJF9yOxLnwvRps4d8xSpqPiRSAHtMAE2AMnUAPiMeiWtQpmmnQgHVUDDmmTBWZnSY6dr48OXywV2AIIVmQM/KRa3KAdV4A1Ha+A6EvDeGJpfzEUJ8JFd531GIeSSRPrikcYp5ao8ohVANKguSYBMEk3Jk/yxV2IkkCO15j09cMeD5J6rqqglmMKO3+Y/wAfTftgLB4T4EKtU9KYu7dl6KD3J/Nr9G4lxNstQ106OoKNgYFOmBJJi8D0B6nC7g+TWnT8pfgXdutR+/t0A9MBeMc67r+io2hnALv90dURuoVoMkbWmxOAi4FmMxxCo6vSmloK+a9OQJuY1RKlhZAB0kwCC6zng2t5wek3MQWZ7ogbZQugl1PwsOUjlYEwYxzbI5zNK5U52oukgCHJ0n1VmDaRG6gjbebvF8c52ixU5km66PMphkZSAfigNsymY64DfxN4azCuzVaBWkoVTUXQyzpjXdgz7i248v1sNllV6tJWNDQSEDMWCnmJNRHIJphrakn960NGJ874nzlcqKlJqpC1Gem66aagQQQCAGVRBveWAnCKijlhqRW0rq0X0FRpIK6DGhiQDYgSdhsDyufKfy8vQqhXSA5LBnKAiNBbmWCBqAvAI2JxtW4cxplhV/aU3UMJZAAwChSZm4PxQo0/eIIOI51VFZKdbSpFUTqCqkka011IAW4sBOki2PKWWFGpS8wWB0hidJdOVqWmIAMWIe1hci+AI4jmqlXL0mSjVzB1BaqhajAimuldDFCQmzWY3A3JOAavDavnmcpmWpEagrUyNLsBYlAVImCY6gEiVxdcv43XLsKa5PRTU6W0MPjMi5C6TMSWJkyN8TZz7SqbOaXkurAxLMoUmNQ5jYWvfAcv41wjNGoSaDoGJIVzHLJAN4vAEmBcbDC2twuoglgAB01f0xZPEXjRqzBvIgJKyWnrMGANpwgzPHi4/wAMR64BYXHQYs3gPjHlVvLYwj29j0OKvUM3gC/THoeCCPfAdQfhIqV2ytKmyCohfXqZgNP+o2IYkRMEP/pwVmfAmYIULXRSInSWWIPKVhZBAJvgbgPFnr0A1Op5dQQHYBSbf6gY1ARPeD0wtPHs8yjys8HY6jpNOmo0gkSDF4gAggXI9cAb/wDD3NFwxq0GgnmOoNckyeUibn097YS+IeG1MpVDV0RleCILGmSoAKrABWp96bAXjeMeUfF/ETZKq1LA8qoSJ/eXTqBF/p13xHxzj+YroaT1VdWMFWVJDDVDKyx2s1rHACniKsyipSMUxFiCWE8oXUoLJNxqJIB3bbAuZrFSCgJZi3MAs6eoVl3Ikg9pHpG9asxNMZip8HINctAkG+kaiABEXvHfEdZIGqnV1IzEaQHEgbGCpBAECdxacBJ+kuraiDJVpJlYYzN1AAJEe0+2IGqs0GnysBZr6yQLgsBFxe8i24xDl8wyltJ1NGnTBZWFwYECCLbjvjahmHVSsabbMDPuIjuRH88AVlM6Gs+ogyQyEBlPYwAIJM3geu+IqdIqwOpSOYqGIW0wR+7eek+2BqVdlDKsrqMhdO/oD8QxG+ZZpJJ1AR6GbGSCPTbAa0mZTCll1dQRcbXg3G+NWzLCwIgWt+b41YN0nSOgn632xNmM8rEHyVFgD6nvtgBFbv8An6YkMCb26d7f39cRv0/CcbKLETETv6bi28xgJXGkxqB2gqTEHeNjI2M4mOZKWAje59dv5GDO2BEUSObp+dsFBqbDSx0wCQ0TJO+oAHoMB4oY7MDJkg91+He19pB63w2yPCqlVTq0opYm957EDpBJuCJwkSvpI1IrgGRaJ/CdPpht/wBp2/7ofX+2AZJ4bkCaqGOrAwLz39AO+98IOJ0yznnVgLAgECJJsDsLmMEZzxE7poC6R1uST9dhhZ5s9MB5TpXvfHQfDuQFBJa1RxLH9xBBK+hIufp0xXvDeSH+PUFh/hqerd/YH8cWYUw6mm5PP8RBOx3Ejvf64Car4iRTCaWWmksZsOiiVO5g7SfS+EmYyFWuVrUdVRnADlSCIJJLc8HVvACiCp3BuirpQNVk/SHWkphYTVP70aYAEz/HF04FxPIrSSktWy9WDLJmSxJ9fXAKOG5NRVdq9A1FEqWak33U5CIWBcwQRsBscLM7nA7IKLChqULVUawhYNMgQQsgC3TTfHS6GYy4BqI6sTAJRgWuYAuZ3jGycFoamdqauSIbUqsDAETIMmAN+5wHOnzr+SIbzDSdlHJcLEhiy7qTIIsSGuTbEOeqaTTFAXgONM/4jf4gpGOVEPLpJOxM3tfRwLLeYXVKiSBK06jKLCANII6DbBFTgGULEtTB+8ZLTMRM6heMBRuJ56m1VnRaqaQKdEsFEIt1DhtTb9hta18K3fVTXWjah/xVMjnKsVIAkAIzDT3J2kz0up4ZyJW9L4dud5g3Mc8GLfKwxofDGRkuKLST92ownuCC8R0j1wHPVamaurz1V2JQuxlSjKASwK2sSLE37RifP8SK1KjFAabAJAZWUFlsyFDCxAdbGCvTF8XwhleWKfLqDfEwNhA2PrttjbMeFskwbVTaCxaPMeJMmYDWuTgOVZ2qApCujgvclAKsrJOqJlSW31GY9MLoOOlZngWTVXVKKayjFZJJlebqT2OKtpUbBR7D+mArpBxhWBhvn7rE4TERgHnhLivk1QCeRrN/XFp8TZdWCQRTvK1ASDJkkG4kGSZ6XxzoGMXThlcZvLGi55gLE9CPhP59cAsq8DzLKWFOoxOkDkaYgixAgiBceoicSZrJ5ptKHLuNIADhWmxB5iVkxfcHFr4fxSjQpLRbMJKcu+0d/niR/EFA/wDHT64Cl/q6uFKhKxkzpakdOoHfqI6W37dh89TM6mQU3AgqAwMdGgwY3EiemLq3H6O3n0zt1/vhTx2vl8wkGtT1r8DT33U/5T+GArYqB2BRoaLhpF4g803Haw3x5VZGbmZ0taQS0kCxM3E/hgcPBuJa406R1Hcb9PzvtXqJCwhFhaZncH2v6YDzMtp06W2EzcGe5B2Pt2x7WQK1zpebqRseu4IIPf8ADHlgt1N4OkkiL7juD/TEaDlJLL0gGJ/tgJSwU3L3He8dIvBGBuX8/k4mdZbVYG1o3PykST3jGlVhJkX+WA8b8/TEXTGYzASZn4z+emJW6f6D/DGYzAbVf8On7nEeb+57H/3tjMZgBsSJjMZgLvT/AMPL/wCgfzwW27+x/hjMZgOdDHq4zGYA8/EPljqfhH4W/PQ4zGYCbqffBOT+A4zGYDTMbY1O2MxmAYJ8I+WI6vxYzGYBRm/ib2fHOM1j3GYBY++B6mPcZgNcWDwd/in2xmMwGviv/FPv/wDymEuMxmAjOJfuf7v5YzGYDTr9MG53439j/LGYzAZmfgp/6P54DXY/nqMe4zAZR2Py/jg7IfCf9RxmMwH/2Q==" id="123" name="Google Shape;123;p24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descr="data:image/jpeg;base64,/9j/4AAQSkZJRgABAQAAAQABAAD/2wCEAAkGBxMTEhUTExIWFhUXGBgaGBcYGR0gGxobGR0dGBcaGSAYHSggGhslHRgYITEhJSkrLi4uFx8zODMtNygtLisBCgoKBQUFDgUFDisZExkrKysrKysrKysrKysrKysrKysrKysrKysrKysrKysrKysrKysrKysrKysrKysrKysrK//AABEIALEBHAMBIgACEQEDEQH/xAAcAAACAgMBAQAAAAAAAAAAAAAEBQMGAAIHAQj/xABHEAACAQIEBAQDBAgEAwYHAAABAhEDIQAEEjEFIkFRBhNhcTKBkQdCofAUFSNSscHR4TNicoJD0vEWU5KTorIXJERUY6PC/8QAFAEBAAAAAAAAAAAAAAAAAAAAAP/EABQRAQAAAAAAAAAAAAAAAAAAAAD/2gAMAwEAAhEDEQA/AOatl/TEf6Ph1CnHn6MMApGUONxlDhuKEY8WnOAAp5Y4Jp0yOmC2CopZiFUbk4Fp8aoxIFQr+8EMYAvLrPTB1LKehxrw3imVqstOm+p2m2k9LmZHphzXanSUM7BQSFHqSYAHc4CCjljGJaPDf8uGtLKYMpZXAIhw2dhienws9Rh+mUOCEyxwCOlw70wXTyOGyZY49rlaaF6jKiLcsxAAHqTgFL8MU4gbhgGBqn2gcOUkCqzxMlKbEADrMC3rhrwPxDks2dNCsrP+4ZVvkrAE/LALW4eMR/q3FxGSH7uM/V87DAU0cPIxNl8lJ2xaTwsnFc4p4oyOVrNQr19NRI1KEcxqAYXVSNiPrgCXygW0YiNFjYLgFvH/AAs//U//AK6n/Jhv4b8SZLN1DSy1bW4UuRoccoIUmWUDdh9cBFS4Szb4O/ViKNsOloRiOrT7YCuZhFGwwA5nFn/VE3Y49fJgKVj59cBUHy5xGcmTi1/ogHTCfj2cTLJ5lRamjqyIWC/6o2HrtgF36MB640r0MTcC4vRzYc0CSEIDSpG8xv7YZjLdxgK+KB6A42GTbtGLGMmOgxPSygHTAIstwkncxhvlsmqbH5nBenENXbpgPSo74gf2wLWzEHfAFWoCZM4ChUqeDaQwsp5nBKZrANFQY3WgMBUszgylWwC/xTQX9FcmbFTb/UB898Vvh9DMQBQzSEdFFXSf/C8Ri+NSR10uoZTuCJFrjEjcFy9T4qFMn/SAfwwFDy2fr0c3TNUK9SQIGgsQ3LGqn1vYH0tgrxnR0Z6mjVqjLyHUzCVluYrAAXboOmOgcO4FQptqp0UU94v9TfB2a4PRqkebRSpGxZQYHp1wFR8Q8bSlldOWzlQFazoXPO9SAGOl5gKNS3EYR8Xz1ell8vVWtmEZ76mzWovInV5ak6F2iT6EdcdSqcAyxphDQpeWDITQIBO5HYnviU+GMolI+Xl6LI0al0i8XE9bYBJwemeI5OnGbq080tJSzU3YAFtWjzFU6WnSZ62xTcnx3MZKvXo8QbMufLZVis4holGUhhKtbm6fUY6z+oKf6LUy+W/+TaqARUpKNQPrEE2tuCJtitN9mlWqaIzmdFWnQLbK3muGOoqzuxMbbTEn3wBH2X8JzDUVzear13Z700aq+kJsGZZhibkTIiDhR9umVzBWg4DHLrq1RstQmAW+VgT698dUWnCgLAAAAA6AbDE+XjSUa87yJH/T0wHMvsc4zkaWSZHrUqVUOxq+YyqWH3SCx5lAgW2M97804xFbidT9Xqx1ViaApiDMzqXsJBb0GO/VfBXDqjFmyNGT2WPwWMNuFcFy2XBGXoU6U76FAJ9zufngOVfbFmq2VOXalnayVagPm0kqnSCAOdVBlQTI7WtF8K/Fi5ujw7JZ79Z5hqlcICgqFUA0FhAU3ZYAYmZJM47NmPDeTqOalTKUHdrszUlLE+pIk48PhbIkAHJ5eBMDykgTcxa0nALPs54o2a4fQq1KgepBWoQROpWIGqNm0hT8564JHh7KUMxXz9TT5jwWqVSNNNVUJCzZRC3O994thpw7guWoFjQy9KkWgMaaKsgbTpF8S8Q4bRrrorUkqqDOl1DCehhrTgPmnw5naK8ZSq7qKX6S7azZdJZoJnYXGO9VfCOVNds4hai70mV6lJ9AZWKsHkW1DSDq2I3nBo8J5D/7HLf+Sn/Lgz9T5fyfI8il5P8A3WhdG8/DEb3wHB/BvFMzX4k2WbidZaTGqoqGqCWUHl8vXK62gQQNiYxaK+R4nw7LZurmeIgU4Aok6q1QMXEfEoglJHaTNox0Q+Esh1yOW/8AJT/lwdm+H0qlPyqlNHpwBoZQVgbWNrQPpgPnx+J5huHPmf0jN+Z5kCs2cCgnUBoSirFmOmSdu8wCMP8Aw145rrwqszP52aRn8sMCx8tfKDu0bhPMm/T0BjqGW8JZCnOjJ0BqBU/swZBEEXGxG4xvw3w9lMsxahl6VJmEFlUAkHpO8SBb0wHJvAj/AKwp13zXE66VwSERa/lgLAIcKIBGokWECPUYaUcyRwziCVs8mZNNXQVbaZanyork/tDJjvJjF24j4VyB1VGyVBmFzyAT3mBc++FfG6eWakKNLL0DpbSitTUrTZpGxWFsJJ9DvgON+GMzX/RszTy1KqXGmqalOoU8tVB1SARrn930xZvsyz9OvUjMZ3MNXB5KTVWFNh6Qedv8p+h6XfK5DIqxDZbLhBTjUKQ/aCfa4jSb/wB8a8cyGSpLTKZbKy5t+zSb7FYETMX9sBYfJxqVwPwfPNV1Bt17AwbkTPuIj/KcGuMAMwwNWoz1wW84hNM4AM5dYgi/fERy47HB+mMI+I+LclRc06ldQw3ABMe+kGD6YDl9Oke+CqdP1xPQyyt8DgnsbYIymSLzp0yNxN/lgNKKYPoj0wNTpEHB1GgexwBVHB9A4Fo0D2wUKWkFmIVRckmAB3JO2APo1Bg2jUBG4xWq3i7KU1jzg/og1H67D5nAmV+0DL6oNGoFn4uX6xOAvUrF5vhbkcjWRjKmDexscS/9ocmtHz2zCaNp+9O+nSObV6RhU/2mZMDlSsx7aVA+pbAW3KlmOkyo2w2p0QPvGe2OeZL7T8rbXSqL6jS38xhhU+0/IdDVY9gkf+4jAXXRecSCO2Kvwr7QMjWsavlHtVgD6glfqRh9leK5eoYp16TnsrqT+BwBoOJFOI4xmAnnGXxEDjZZOA31HHofFR8R/aFk8oxTUa1UbpSgwezNOkH0kn0xy7xD9omczRK+Z5FL9ylIJH+Z/iPygemA6r4u+0HLZIMikVswP+Epsp//ACMJ0+2/pjkfE/H2ezFTU1dkHRKRKKPoZPuScVx1XcHGlCmWYAEST+ScB0DgvjriUxTc5iBJRk1GB1JUBvnOLJwTxzm6pL1P0dKY+7ofVGxvrt8x8sVDKZ/RT8mkdKQdTESzE9WgXFzboIGI6OXqBxTY2b6W/hgOtcN8V0aikuPK0iXLGVX/AHWt6kDBfFKxKK1MhlIbYiG5SVhpEGRvIxQMommhVeoo8ry21mPukRFt5m5G0HFZyeXr5eknlVnUrJqpq1K/NK8gkC0f+LpGAvKV3WqQzQebU1jzkHSDHWWgGOk3xDxWu9OqVBBYKqCOgLatQAIHwk7z8+iT9fPUQK/XSwZREjTAN7TsLdBj3IZlajsyjmbZGkw3IGfaAILAe/ucAbT1Es0jSgCrI0lql9JG1wD8hMjpgfMPLFSQRTkgiJLHeJtqHLt67YkrZKIQPKkSqmAViASdRiTPU7C5P3QKRpUmXVUNRy4JCKWAAMgiJAbYX7ke4NMpxevoLUoCJdTBh9Rjm2BAWDt3w34r4kGXpoGGuqwM9hFtRIEbxb3xUuKcX1IopJppLa12hSHO5kG8T8uows4rxWk5VlZjUmSpkgIeYESSAO/+q+AumU8VjyBUqodZJCqsSR3vEev5GIn8aZdVZqkqFE95I3Vdr9picc441xDQERVh4hi0TeDYDYep+WA6ualSCJncHbfvgDvEn2h168rQ/Y0yIP75/wB33REbfXFLnDjOrTYDZdI6df7fLrhLgLhTyqjZz9cH5CnpMhyD74qFPPVF2P1/viRM1WawqfLb+AwHQkgySRf1wyyz+oOOVGpXQzqYHvq+Q64KGZzjWDvtNmAt7gjAdJ4v4gpZVJfmcjlpg3Pv+6vqfxxzjjnHquabVVIgfCi/Cv8AMm25wDWy1S7PM9SWBJnve+NRlGJgRMgbjcmB+JwGBuuPRWjEi8NqEExMMVMEGCLRvjd+GupAam8mwBBufS1+n1wA5cfPHqnDgcBzAIH6PUAaIPltF7CTEDD2n4AzZ+E0zYGBqA9RJSNQ7beuApoJ7Y914t+c8C5pARCuwPwIZOn94SBPqN9u+FNTwpmlBZqDqoMEtAv8yJ3Fxa+ATh8FZfNlDYx6YMocArO7UlpOXUkMAPhI3BvE2PvGMXgNU1RR0xUaYViFmPi+IxIwFk4D9oWapQusOv7tSWHyPxL9Y9MXyh9o+W0E1FqI4+5AIPs0gfWMcmp8BqpVRKsUQ3332EET8Iubi2GHEuBOVUUNdZj8S6QgAA31O0GSNh0PTAXXPfa5SUfs8s7HoWYAfgDii+J/HOazhhnNOn0p0yQv+68ufe3pj1/DmXpqDmcyyEx8CagO25v2O2+9ow68P+CkVXzJanmaQHJTZSCQNzAJBNoAmDfbAc+19sTZHJ1a7inRQ1HOyr/ewF9zjo2WyeRfM6/0amgrrp8iohhSvxGmBPlkhlsIiLROI+I0qeTqF8ulOmpYKWUbAEEi56GJI3gYCuP4B4gFBNJesjzElSOjX69IkYCynCqtGqRVTSwEAH16j+H1x1DgHEErBgapMqSzCBfus7bDphZxjLmszFVSpUAABJIMC076YtgB+H8LyuhXq1yHLA6SsCB93fYm074bvn8mYpsh1BjpknVzTET8t8cu4vm6gYnSVKmO4B2selxgbI5xy+pnk7ktcxtyz1/M4Dq9DxE3NTZA6FmBLCCAbwRe3rOBuOlGWymQWIsSIIMCR0MmD0K4p+RqGozLqIJAgQTqgbGJtv8AU4fPlK5pSkMAJmZYwBIW8iPra/oCD9LZlLxamVANupJ29rH5/IrhJCsDOkCDOoT7Ceu0T2nC/M5h38wm4LhWBgcxi42Oq1xH4STvRrQ5mbz68xFhffaxwFgfnLEyOYF2N7RCqYuLgRboZjqMjJZQpBOqQ0aiYmRFgLFbgCCe2BuGVq7EhdJLWl+V7g3sJgHrtJHc4G4qgh1evdwHUopUnoJaTrmNmvffsGnEaidaukKVkqZ2WVAkC+oDbv0wjbjQCuETQCDp02INuoF9oja+IK1ZagFKmo0hp1n42JAWWPQenScC5s6JSxINjG4Ig/8AXATaiWmdZUXJk3AvM9BcX7Y2ydQEiCFa+qRIj1A298PuC5byqQqeVqcjuJ/jhamWYFmGXaSTA1dD7NgFuef7o0mYkj62HTENOrTAAKAnvf8ArgzNZWsxJ8kidyYJP1OBl4dUHxU2nAMv0EuwJKxzC3r7j3xJl+DqSGD9ea+3eBGMpUiTGo+gA69IthllMuAL9SO0jvt6YDzIcPKMf25gGLx39cG/qynUlRU0EkavLUAGNum+JauUD6o1BZBlRcgCNuvS3riIUyIMRAggGT9fX2wBNDgIsRVQssdInSbA3Ji8fP5YKzPCZIJbzWYgCVWxXeWPSCCceZeppGowNRgGRudx2GwO3Q4Oy+SDw5JEiFHT3sCb4CTKcL+6X0l9wEQCSNrCSfX3w4yvBW0pTLyurUYAJIAFvQBr97YVtwY0itRKhYyZkyByk9TO47dRtjKHG7kGQVGw6nt84wFk/UzMGBqMupp+LlIgX07XP56434NkDQ0oaktfUwMyPrb29MJst4iaFJbqRYX1W0yTbaTbt88MqvFwJ1aet7b2I0xF7374B7TdnKgqrKVIZu1tjPScLMzw1GQrVqCFaUCsRZbJqMXIv2vjKfEQ42Zu8GLGdvX09sD57hkyVc80NpP3IN79LH8cB7W4BRrqXpF1IMjRpVmJN2J0kk+564FXw4FbUpY7zrYa577XMzfDPhBNIFtQAA3abzaZi+I63GqSgl31seiiwPS9hGAVVeFBSdSVm9qqiNu8R/fAtThuUQjz8vmENjPmMZ62OuIsNsEZziuXJ1OzKTYc5HyAm+BOI5qky6FFQiNizETsDExgJaqcJ1UzpblMqHV2UH1NTUvTpe2GdDjmUUHTWoqoFwoMLO1gt/YYQ5eiq0K5ZSVKFQo6ubU9P+YNBBF5GAeJ5UK8FitQSA62YEMVOmOkiY2PXAXihxbhmtX85DUgcxn+8Re3rgPNVMjmPOUjUrARoRmcNPMYURBhSIP0xUeCZqi9UZfN0qQqn4KwAVano+iCr+ux7DFwy9ZqZ00qrUyv3WaVA2t6f3wFIynDMxla7FKVY0SCAzIy7nqDcAfzwPxvitamupU5oUEXMReSLegj1x0Gt4kzlEnXl/NXvTkHbpFoxmX8aZapLZik1EiBDqGmbSSAbT3jAcVz/H6tRQlWjT0gk8qaWnYyRfqfriLiY1sDQp1CCJuskFrlbC4H898fQdDiWW1AJUpguAFUIADF7GIJv3wXVzSj4mABt0/HpgOIeEMlnFcMcvU0QZLKdogyNz7GbHY2w8znE3UPyeWsQSEIpEbkHUs3AI6HHQMxxNBqKNcmdZ5VGw6xMwLgHCfivE8o2pNYq1iskBfMKg2O3w79D2wHM8wi1kZkgLJZVJA+EJYDa0HrfBXD8ka4RdYkyxsJBEgwTAIuCBN/wwsqZ5FWpTRAF1rBvqgkzEWO/oYIt2uv2f5RStWpqkAKqMyyA28rBPKZP1wAp4RVOkU1ZSH+PraAo1LERcxbeTOB63h+qGJcwzSCamiOklTDaQSTsLYutZXmC6zLACQJgmbaSD1wDVodTSEbagUg/wDpGAouT8IGu1RxUNKmajBFYXIXrdtt4nBtPwdSpEM1QHSd9O/vqJw3zGQZmuihbXmd/aMCV+G/Tvf+V/44ASrk0J/xWHeS0dOzAHAGYUg8tcdjMCO0c0n3wZVy5UbMfYkzha2Z5BAbUQPikD64AZzVJKisL9Y/gb3wC/D3J5qjT/u/piermz+44/EfzwI3EBgJ6FeJI+V9hHzwRSzo2IPX5T2n8++K+lZgd/rienmewgzvO3bAW7L1iFLOVYkCQTMADaOhta/TBvDmUpEyS4C2nYxLfI/9cV1+IPK6kWdIAYbDe5EwZ/CNsSZUMiNU09CqsIAAJGphBDEg22tJ2wD6vSaYCFoIhQDIkSSZsNRvH/XBHD81XYFagYMbgDYC6gWuP7DvOAMnxEtR3FpVgfjOsG4hpgRM3jE1PPVURx5R2kGdhaIsZwDylkK6KAaqsLEAjqN7mb+/brgHMeGalZ9QZgbTcH2jbb+uJsrxdhTYEFiBJSAuxjSCbEzfpgpPECaVIAWQJBn/AHDexwHvCPCboCpdt9Wq3rYg9YPT174KPCBTqGawBvH74JEkC0G0/jhfmOOTMOQp9zce23TEL5wtsCx7tYfON8BbcpnqdL72u359sCZvj2ppRTNwL9+94P44Q0EZviNvoO2CGrKm0MflHzO2ALZqtY327TIHtjKNOmpupczEmyj274AzPGSo5iItIUEyCJ+7PpvgStm2eVvdZDW6b6Ymfp0t6AbmnoAkinT1sbtBJ9pPzsMe8No6zENqG5tA2kyTtFvkB7Q8M4XUqkzMECwB235iLiLbTv0wzyfDjXqrk6JeBetUIWwmW2Y3Jke/cAnATU6yhP0nSfKosBRU/wDFrk6Qxv8ACrR/4fQ4q3E+Kr5p0qToESwJkjdjBMX/AD2uvHKuXNVaaaBSyqlFXWADUgyDfcA9iZc7YpNfKrq5GN7zCzGkNad97jsCfXAJ+K5oVxAPMuxA9yOgNu+LLwbjj5nLhXY+ZTOktYkWOn/a0R2lSO2FrcPY9j0AJMjrtA/A/eEb4T5POjK5lakaqTctRQQdS21gR1sGHXUowFoTj+ay7wxBMfeiCJ6XJ3+k4LPGKNZS1fLmYALLMHa57Hr+RhnnOBCuoHmFkIDI6KsaWjQ1nkyL7D2wjfhzUW01BpOoKDYhhB1HnXrMT+QECZClINKs1iCoDkQBciGEkdLHbpjatnVVl1Zg09EsCWaJO69NQ3s3c4NbhdGoLPp5ZMRpFja8m0fS82GFmd8H1JYgoY7yLSbxFtsALxnOZWqAXqM7Bgd30QN109jba9sLanHa7BqdJkp0yTLomiQby2kTI2mZPzxlTwnX+6J9ARP8b/LtgGrwwowSoGF7iD/6QTc/mcA4PgZailhmufeXWzdCxgki/W+GfBOFZrKJpENq6q3KDBiQwBmfzbFeyuZNJSEplje7EyRvFthHed8OE8bhKkPQUpH3WJYMZuSwAtqI2wDVsxW0gPUpi7EAQzEMTIEnE/C8/qPlqS5XfTECSRNzt/TC+h47yhcKtCpO0mABHf03wbna7v8A4dMKp+ELU0ifbYyf4YCbjGZ0rrd9AAN4neJt07b9dsQLmQFDalabzABj1H0wlWqiORVi4+HWWt6j83GBf0yhTnQgB2H7SbexsBgGdbiyjYapk/EIt7nbAScQSFDmIEd1/ER2wBms9NvKQEbHTM29vf6Y3XiTRdV9QBBgC+3oRgJjWoNNlt1j+YIxA9DLzMLf/OR/XAdXMA2JA9N/p2wJUW9iYwAX6ASJjbBeX4dTYECoZsYt+H9cLaleQVLTex7j8xjSnUgAAQb3BuZ/vGAfjJU1hS59AR398atm6AABSRJO/wDLCVqhbckj+HbE2WUfuzIt298A1q8ZSeWnErpPe2xBF8e0+MuVFOSR2O94/oPpgZFUg6iBO4A6E9L2+gxJScKABbvt6RB3GALNSoYEMJ77/T5YkyyzBa/Xefr2xrkqFWo3ItjPMbD69fz3w5qcGFKmXqMWgWAss+u5i/pgBhmEAnt1+m2JqfF5iwA7n+QG+FNZi5GnS1jZEICgXMCJY+pwXlcgQoqsDF2GuYOmNUx90EgEj+GANXiDtZVtvLbdrDbf+fbBFOgzgaUZjvIJIG5WdtMwQD6HENHMMqNKuFPKGHJBAt6EWJ3uDM2jEqughHifjAgTBIgkf7rx7WGwSU1vp0dgbhZvEidzA6HmI3wwymUapCIAxgsis4GozG7kQPluYHcQ5Jm869WmushFdheSOZTCNJAE6Ym4jpE/FOI0ssminXyj1dZtUpMzJN4h6INjECRt3wE3E6zIVy1GkWqOY2y7ASTYEVCwi59AZxa/0YcMyWimNWYrW1BGhqhtJ0XVR+H1OB/s78L+SpzFanTFZpjQoXSpvGw5jYn6dDK586+crtmQtNEQlKaV6x0VBElgqOACZ2NogjrgBeJZmrRprSmqr3JGlgWIgsQ3nsrwWG69fniv5fLqALDcEPJABkg94mw3E3wZnUp1KpVaaqi2ZaROmRyo+li0nmu02mSNziI0VUEhSqDSpqQY5d9heBLEdNzfYN8pmNCwJZnIVuZoYmbWBIvHczOK34hyrS4AdipJkLU0yN4Z2FoI2X5YtNfJnUH8w8ySSVuqsrhSyzybxsCduuE/ifJzUVmSmzMBq1u26qstcgGZnqes4Bt9m/GBVoNlXkvRVnpWJLUjeoirqEsrwRPQkRiyZ/IeanKjghZUgU5kiRE19iSZgHrjkHD86+UzS1aZlqbalIaVK9VkdCCR8zjsRr0WRa1NcqtGsmtHrsTJYlqlMiDGkk9YvpwFZzVZ6TlXJpsCwAB6LeZG62F7iZ23EuX4kQApJIgqpbVBiYNp0gwPSw3w0ztBKqjTW4eChJDU3dNgLNba469Rtio066UyQ66ahMAcrJJgSToAUFb26kGdsBbHzrwURFsNWouSrD7p2mNhqj8TbSjmlqoPMQAkAgMRF7GCbxIb3F8JW4iKUKzBTG1MyACQFVjJG4MnSOhEnefM8QchT5nx6zoeGUsByldNNiCR1vJMdpDOJ8KpEWIEiQfiWPcdPXt3wgzfBChDetmU2P8ApYXH4bYteTIdjefM1EGTqYqVCWMaQRcEiTtYgHAYzSFWqISsGGg6rjqdpGw2O31Cl5zLsuyxPZQR6GQQcR5TMOJUVgTvBWCIB+9ZZj2vG2LNnUVhIBMkjUkQNgWZWMRff5YWVeElVP7RXBm2kKfpuPlM/wAAr75giopdSVHbc+4kibn0v0wZUz+XmSt5ECBYXPTfp3iMavlmFxcHqp6etr/OMC1aQH/DHW8CTYx6WN/WMAzpZyi8gVNJP+WBeBJOPM/knJEiYIhhcf1tivFXgspIHUTHrtOJKXEWWNNRpFr7EXmd79sAe9GSSBc7wOvt74XaI3ZZ9cSfrMkAuDvvO46/9cH081l6gBZIO23b2wCNAJtfGyC97SP+mNNWPQ2AJpsB0M+9o69MSrV2IO3t39sBr6m2J6WaAsFwBShjB2/jhhkwFuSDbcgHbff2wpp1CRuFv1IHQ7T6Dv1GJMrRd503AF7iIJ2j3j6emAev4gYRovvci3baJP1G2A6dSpWLM7EkqYJWVkAkKCeVTbfcYK4ZSVNQZQ17tK69OkgAa2ETpkDe5GoEDEuVDPbXJcQpfTzsGV1B1EBElQNV4IN4nAe5fKhai6qToFYUyRpLGZ1EAfen3tHyNpuGqFVRVHKslwAvKBoAa8avMEkdBN94/MqEKFpwVmVUgA/fBAeCBYGwO82FsahCxaEmU5GDBRux1AC2+m8QPocAUk6eQqA+qL3AUCwXrZZB9LTEl3wrhFTMs3khupJR9QTXqKhgSSwsm+/Ne0Yj8M5Vsz5tKmgEU4qVmeBrPMFU9G6GFkRP3hgjjfht8tS1pVRT5hhVzLqHUj92jTQagxn2G98BJxPPZnKUlp1OHUnNoLoeaNJ1N+16MJ2GyxHSDwJwE5mt+k1svTp80oAsEkH4zfYfdHcTsBiu8H4RmMxmFFWqzoCBao5LEbJLHbqT0Hvjqme4lT4fQDurNYXVTpn4bsAQovAG5iwnADeMfEC+Ucnlqo86pykKw1FR/iLT5WOsjlnT+9F8VPO5Sm+rTl2y76VGhklyQVIqSWB1MDESG5fhPw4Y5fL53Mzn6C1KRqht10uIlUI5piAii0QCT2KnjVLN1syn6SHVzAVWVgdAJljyaWIIsQ5IEn93AQ5qS01GqK4RbOqy40aWRtJEEsGuREAkA9WHD0qaED86yAKrJJAdksGnSCVgMN7E8sYDzmXUVoUtUaasjSWOlfMcKVI0yDYzq5D0xBnKAKqCaenVdlOkEmZFQioSQWDSwIi7AWGAbZOpUSoCtNSadR1VmVlPONPKUJgBTed52ElsJ+OZcfoiuUDMH0swYhVuYdFmBrJEGBIx754NJ1I/aD4WuRBNQa4VVZm0lACf3xYkaRvllqCkzM0kQIQLDop0kFCRpdTRQwFveDfAUniGkgMgKgfEZJU/hbF1+zHjC1A+QqtKsfMowxXmU6iki4Bi8dNWK5naebqqQ6uyb8yADptMeuEWUzvlVEelIamQwP8AL898B1/KVPMYrT4XqNJnQstfMQrCzrqCRPNB/JwNn+H1ao1Dh9ajpLKwDVqhcaDBh6bTpMaY6n1wfS4lXzKZetlHrE1IVqSOAgNyXa42ggmd9PfB1bgfE/u1695ua4ttEgi8GRYwQO9yHO8xnV1mmx5VJUwzCNGrkqCOWTEj7p6Yly+apKCqgLUKwanmANLKCSDBYXkbQYieuLN4g8H5oI9Z0ao2iajq6+YdJ7aeaQZmZ5ROKotWnUpQzAkaTSbQ9NSGHlQzIpB5r3JvIBG2AL4jQRxNJzq++pRH1sGP7QqjEyGtqm8SJGJUdqeoLTdaYKpdiZACtzARBOrZ7gMNogCpnCBLJqQQiA1AqalEgEX51AYgxAkSRJkdqvOKiPDGSqoQtTfQpCmQToAkAGxn1wDOtmVBE6ggBHmG6sx2DERDAFiQZsR8h6lfVqhlJ2t8O8zadwB33PWcB1HdmDMdfxwAhXVqtLMFABnZr3nbqPlCU1K9MQSosF1QQZYFt9li8c1vQDK+kD4RItyyPUyqx37dcDZnhytJTSREWEEH1A/iBjbimbNMyyk6hMtKiYi5A0kjaB7XwNXLrNpIEsUEi8BojcA+3X1wCWtlAGhpiYnqPTvgOrQX7u8X/P8ATFkq50OAsap2Zf4WH4euBK+RV7qQCJlGsfWDYH6TgK2ydzjDo/zfhgjMZQhiO2+B9B7YDVDfr8jGMnHgxJSQTB+e388B4B3xuAR0xNTy413Nh3U79ot9PwwWNMrq5VFwyi8HboCb9xsTgNEoQDYFhFwQYEwd7H5Ttg/Irq1CmW5qbEgQRCzBAHMCCD0JiTfA9SpOoHUQCWBItzd+UBhK7xJ/d6YJTN21mmEuNlWCVUqSYXcSTHtbASa2b9o9Q8rKoDqJbTJ3Y/EAesg7TGCnCtqtSLSAoBEQxMXHLKgTJE2EnHh8t38rXoRecwWChgGAMMp1uZF57iDgSlB1TTM3Aa12LTFzE3J5YvEDfAHao1FvLDCZYw1iNJC6CQpAGq5sbTOznw5w2rVLIuWGgEFqqjUQ8QwDLVA5ljYWsYFsKqb1gAaZPMWg+WDoCAqDyQDeIsethsZU8UZvL0VVM1pVCBpSkCL81tSi51b3kgyRIwEvFPDdSivmvk3IDj4qkFjJM/E2ra4Mdet8VujkneseXy9RLNFlWbkKBYAbAe3bBGc8V5zNMoqVtbfdGkADvYCPc4vPgfgpYitUuAeWR8bDdv8ASp/H5yFs8G8JTK0RVqQh08oYxpB7k/eO59T74T+JOLU8/oo0KsrTIqlUfmfopARp0iRuRveDGG3jfi9Cll288SryqLpVjP7wViBaRc9SMUfgmfGQL1KNKlVqqqlnK1CzIeZiGaqQtjOkCWg79AkbjGYyLqRVqgOByvUaCSxlqWpyCixBAYkA3I3xNnvE7ZlkDuSKWoeaSIIkrVJ0K5uhIKXU8sG0s24541TyqjCll61OroAWNzUUHm1AzUiW0ECyi8mMUykhDVEJSZZSzBIYqIDMrQwPrESogbnANX4gDoSma6UjB5g1R2YOQ7U2EMgUcxIOphrBtjEo/GnmAuou1IH4ptU1aYCuDHJtpAJHNqhy+YfWXFRqwpq4QUl0KQG1BeZbETAYc0qQCPixAMyxem3lNqZtYr+Wp8yEkq4RpAhWE3BiQMBEqvSK61KmXChmM6vN0wUawM6DpgTEiJMMuH8SeiK5BarUZW1VDUQxqYagtjAiZgAiSIgSNc/UFRkrIGBbS4aFWXJ1F/2kHUCN5JJpzsADrX46wRK4XWxeoaTEkefSVgKuoBi1FohpEDUrAgyAQrnG83XWpp/SWqKVV1YEEFXAYTo6gGCCAZm20ojuSSLzJJv+euLFmeLIWd3y9zMBmDaF+4u3KAsWgd8IOJZlah1CnoAtaP6XwFs+zfjWh2yznkqTF433E9MOuI5M0XWiK1eo7LAZTe51FmVmmLhJDRf7uOY5eqUKutmB/EY65wrxKVofptGlTeuqaGLTISdTgQRsRq/2t6YBJWNdQv7PNDngyzFTpMgkzyi14JMEiO2mfrVC1Ko9OuGRZV9MpyyQphSIZpmeoEntaMp9omadSWo00IDQ0EoTA0gkVNSEkxBBNwRPTSp9oGb5V8rLkvqAUmpDRY6TcMD9fTAUetnw0ARbdyNLpUUHUVBa5gkRHy6n2mtGxgioJkIZ1ah2DLswMgdCLNvgPOJUpVDXp0vIV2bZtS6gTqXWW5CCDCmCI9JxigOAz1AhJk6i33DYrBExqJETAMCMA0LAM6E1HUmn5iyFI0o2pdJIgDm2ImBcdRKh1KQVV18xlDaUYMF6KwWVBOnZv3YjrpxfKAuAKtNgAFBUyYEGSJnTEnUbaiO9osrCadIYyWJ8uGYBlCnUA0iJB62bpFgIo5xUDIQ6URMi6sQ0Rq0nRUEnaACDO+NazqjKUq+YSANQBWB8PMWaFWNpMWN7XDpuDyOH1oTMSGZbAMoAIFpmx/C0NJajjSC5ZAG0FwOsgKDYWmbH6HAFPSgm07gMFgQoLb8wJidjsemAnSTp2MAWJjvcRI/MYzKZl2DKfhglZB95XSIm220E7xGIa2bIgTvPSxBjqtztgN0zxXlIkfnbbGIaREgkek/wnHujlLfEQJJU9xZpBm0RB7mwnAlWnB2Let/+U4ASnb+eJqSaiOW/Xcz/AH/DGlKSd+twT+dsSiuZAJBABVTsRM3tcxJwG5jSeYlZDStlDdo7wTcYlp0SXAeUNo1EAxBII1CCNu2/vAzV5XSOsE2nawiMFU8y5HQhhpKjr6mbzMHt/DASNWaTLyYZSbQegCnSYMXBnaw3xMlTdSp1KA12EtqABAMC/wAJi8wcB1wIM6rTp1AhvSdx0jBhWmq2TUCq84iAWBgaSTsZuIPt1DejyrqHNMwsLZhcahAjSIJF9yOxLnwvRps4d8xSpqPiRSAHtMAE2AMnUAPiMeiWtQpmmnQgHVUDDmmTBWZnSY6dr48OXywV2AIIVmQM/KRa3KAdV4A1Ha+A6EvDeGJpfzEUJ8JFd531GIeSSRPrikcYp5ao8ohVANKguSYBMEk3Jk/yxV2IkkCO15j09cMeD5J6rqqglmMKO3+Y/wAfTftgLB4T4EKtU9KYu7dl6KD3J/Nr9G4lxNstQ106OoKNgYFOmBJJi8D0B6nC7g+TWnT8pfgXdutR+/t0A9MBeMc67r+io2hnALv90dURuoVoMkbWmxOAi4FmMxxCo6vSmloK+a9OQJuY1RKlhZAB0kwCC6zng2t5wek3MQWZ7ogbZQugl1PwsOUjlYEwYxzbI5zNK5U52oukgCHJ0n1VmDaRG6gjbebvF8c52ixU5km66PMphkZSAfigNsymY64DfxN4azCuzVaBWkoVTUXQyzpjXdgz7i248v1sNllV6tJWNDQSEDMWCnmJNRHIJphrakn960NGJ874nzlcqKlJqpC1Gem66aagQQQCAGVRBveWAnCKijlhqRW0rq0X0FRpIK6DGhiQDYgSdhsDyufKfy8vQqhXSA5LBnKAiNBbmWCBqAvAI2JxtW4cxplhV/aU3UMJZAAwChSZm4PxQo0/eIIOI51VFZKdbSpFUTqCqkka011IAW4sBOki2PKWWFGpS8wWB0hidJdOVqWmIAMWIe1hci+AI4jmqlXL0mSjVzB1BaqhajAimuldDFCQmzWY3A3JOAavDavnmcpmWpEagrUyNLsBYlAVImCY6gEiVxdcv43XLsKa5PRTU6W0MPjMi5C6TMSWJkyN8TZz7SqbOaXkurAxLMoUmNQ5jYWvfAcv41wjNGoSaDoGJIVzHLJAN4vAEmBcbDC2twuoglgAB01f0xZPEXjRqzBvIgJKyWnrMGANpwgzPHi4/wAMR64BYXHQYs3gPjHlVvLYwj29j0OKvUM3gC/THoeCCPfAdQfhIqV2ytKmyCohfXqZgNP+o2IYkRMEP/pwVmfAmYIULXRSInSWWIPKVhZBAJvgbgPFnr0A1Op5dQQHYBSbf6gY1ARPeD0wtPHs8yjys8HY6jpNOmo0gkSDF4gAggXI9cAb/wDD3NFwxq0GgnmOoNckyeUibn097YS+IeG1MpVDV0RleCILGmSoAKrABWp96bAXjeMeUfF/ETZKq1LA8qoSJ/eXTqBF/p13xHxzj+YroaT1VdWMFWVJDDVDKyx2s1rHACniKsyipSMUxFiCWE8oXUoLJNxqJIB3bbAuZrFSCgJZi3MAs6eoVl3Ikg9pHpG9asxNMZip8HINctAkG+kaiABEXvHfEdZIGqnV1IzEaQHEgbGCpBAECdxacBJ+kuraiDJVpJlYYzN1AAJEe0+2IGqs0GnysBZr6yQLgsBFxe8i24xDl8wyltJ1NGnTBZWFwYECCLbjvjahmHVSsabbMDPuIjuRH88AVlM6Gs+ogyQyEBlPYwAIJM3geu+IqdIqwOpSOYqGIW0wR+7eek+2BqVdlDKsrqMhdO/oD8QxG+ZZpJJ1AR6GbGSCPTbAa0mZTCll1dQRcbXg3G+NWzLCwIgWt+b41YN0nSOgn632xNmM8rEHyVFgD6nvtgBFbv8An6YkMCb26d7f39cRv0/CcbKLETETv6bi28xgJXGkxqB2gqTEHeNjI2M4mOZKWAje59dv5GDO2BEUSObp+dsFBqbDSx0wCQ0TJO+oAHoMB4oY7MDJkg91+He19pB63w2yPCqlVTq0opYm957EDpBJuCJwkSvpI1IrgGRaJ/CdPpht/wBp2/7ofX+2AZJ4bkCaqGOrAwLz39AO+98IOJ0yznnVgLAgECJJsDsLmMEZzxE7poC6R1uST9dhhZ5s9MB5TpXvfHQfDuQFBJa1RxLH9xBBK+hIufp0xXvDeSH+PUFh/hqerd/YH8cWYUw6mm5PP8RBOx3Ejvf64Car4iRTCaWWmksZsOiiVO5g7SfS+EmYyFWuVrUdVRnADlSCIJJLc8HVvACiCp3BuirpQNVk/SHWkphYTVP70aYAEz/HF04FxPIrSSktWy9WDLJmSxJ9fXAKOG5NRVdq9A1FEqWak33U5CIWBcwQRsBscLM7nA7IKLChqULVUawhYNMgQQsgC3TTfHS6GYy4BqI6sTAJRgWuYAuZ3jGycFoamdqauSIbUqsDAETIMmAN+5wHOnzr+SIbzDSdlHJcLEhiy7qTIIsSGuTbEOeqaTTFAXgONM/4jf4gpGOVEPLpJOxM3tfRwLLeYXVKiSBK06jKLCANII6DbBFTgGULEtTB+8ZLTMRM6heMBRuJ56m1VnRaqaQKdEsFEIt1DhtTb9hta18K3fVTXWjah/xVMjnKsVIAkAIzDT3J2kz0up4ZyJW9L4dud5g3Mc8GLfKwxofDGRkuKLST92ownuCC8R0j1wHPVamaurz1V2JQuxlSjKASwK2sSLE37RifP8SK1KjFAabAJAZWUFlsyFDCxAdbGCvTF8XwhleWKfLqDfEwNhA2PrttjbMeFskwbVTaCxaPMeJMmYDWuTgOVZ2qApCujgvclAKsrJOqJlSW31GY9MLoOOlZngWTVXVKKayjFZJJlebqT2OKtpUbBR7D+mArpBxhWBhvn7rE4TERgHnhLivk1QCeRrN/XFp8TZdWCQRTvK1ASDJkkG4kGSZ6XxzoGMXThlcZvLGi55gLE9CPhP59cAsq8DzLKWFOoxOkDkaYgixAgiBceoicSZrJ5ptKHLuNIADhWmxB5iVkxfcHFr4fxSjQpLRbMJKcu+0d/niR/EFA/wDHT64Cl/q6uFKhKxkzpakdOoHfqI6W37dh89TM6mQU3AgqAwMdGgwY3EiemLq3H6O3n0zt1/vhTx2vl8wkGtT1r8DT33U/5T+GArYqB2BRoaLhpF4g803Haw3x5VZGbmZ0taQS0kCxM3E/hgcPBuJa406R1Hcb9PzvtXqJCwhFhaZncH2v6YDzMtp06W2EzcGe5B2Pt2x7WQK1zpebqRseu4IIPf8ADHlgt1N4OkkiL7juD/TEaDlJLL0gGJ/tgJSwU3L3He8dIvBGBuX8/k4mdZbVYG1o3PykST3jGlVhJkX+WA8b8/TEXTGYzASZn4z+emJW6f6D/DGYzAbVf8On7nEeb+57H/3tjMZgBsSJjMZgLvT/AMPL/wCgfzwW27+x/hjMZgOdDHq4zGYA8/EPljqfhH4W/PQ4zGYCbqffBOT+A4zGYDTMbY1O2MxmAYJ8I+WI6vxYzGYBRm/ib2fHOM1j3GYBY++B6mPcZgNcWDwd/in2xmMwGviv/FPv/wDymEuMxmAjOJfuf7v5YzGYDTr9MG53439j/LGYzAZmfgp/6P54DXY/nqMe4zAZR2Py/jg7IfCf9RxmMwH/2Q==" id="124" name="Google Shape;124;p24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24"/>
          <p:cNvSpPr/>
          <p:nvPr/>
        </p:nvSpPr>
        <p:spPr>
          <a:xfrm>
            <a:off x="2330850" y="1527306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6" name="Google Shape;126;p24"/>
          <p:cNvGraphicFramePr/>
          <p:nvPr/>
        </p:nvGraphicFramePr>
        <p:xfrm>
          <a:off x="262725" y="66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{3F7BD4E2-7D5E-4D4B-A0CC-2B9103FC5E54}</a:tableStyleId>
              </a:tblPr>
              <a:tblGrid>
                <a:gridCol w="3348625"/>
                <a:gridCol w="5269925"/>
              </a:tblGrid>
              <a:tr h="7286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800" u="sng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" sz="1800" u="sng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DDITIONAL HELIX REQUIREMENTS</a:t>
                      </a:r>
                      <a:endParaRPr sz="1800" u="none" cap="none" strike="noStrike"/>
                    </a:p>
                  </a:txBody>
                  <a:tcPr marT="47625" marB="47625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 hMerge="1"/>
              </a:tr>
              <a:tr h="38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Years of PE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9th Grade PE + one more year of PE/Dance/Marching PE/2 seasons of a Helix sport during 10th-12th grade.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 FOUNDATIONS</a:t>
                      </a:r>
                      <a:endParaRPr u="none" cap="none" strike="noStrike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</a:t>
                      </a:r>
                      <a:endParaRPr u="none" cap="none" strike="noStrike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SENIOR BOARDS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TBD</a:t>
                      </a:r>
                      <a:endParaRPr u="none" cap="none" strike="noStrike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21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 SERVICE</a:t>
                      </a:r>
                      <a:endParaRPr u="none" cap="none" strike="noStrike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Hours </a:t>
                      </a:r>
                      <a:endParaRPr u="none" cap="none" strike="noStrike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 SECONDARY TESTING REQUIREMENT</a:t>
                      </a:r>
                      <a:endParaRPr u="none" cap="none" strike="noStrike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SAT, ACT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PSAT 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ASVAB</a:t>
                      </a:r>
                      <a:endParaRPr u="none" cap="none" strike="noStrike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FAFSA/CADAA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state requirement for the 2022-2023 school year</a:t>
                      </a:r>
                      <a:endParaRPr b="0" i="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5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COLLEGE LEVEL EXPERIENCE</a:t>
                      </a:r>
                      <a:endParaRPr u="none" cap="none" strike="noStrike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earning college credit through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Advanced Placement (AP)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College-Level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b="0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ourse, Articulated Course</a:t>
                      </a:r>
                      <a:endParaRPr u="none" cap="none" strike="noStrike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ctrTitle"/>
          </p:nvPr>
        </p:nvSpPr>
        <p:spPr>
          <a:xfrm>
            <a:off x="4868100" y="2281050"/>
            <a:ext cx="4123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“A” REQUIREMENT</a:t>
            </a:r>
            <a:endParaRPr/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5032975" y="3689375"/>
            <a:ext cx="3675000" cy="8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History</a:t>
            </a:r>
            <a:endParaRPr b="1" i="1"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2 years</a:t>
            </a:r>
            <a:r>
              <a:rPr b="1" i="1" lang="en" sz="24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required</a:t>
            </a:r>
            <a:endParaRPr b="1" i="1" sz="24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75" y="766763"/>
            <a:ext cx="356235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A6222"/>
                </a:solidFill>
              </a:rPr>
              <a:t>AREA “A” REQUIREMENT</a:t>
            </a:r>
            <a:endParaRPr b="1" sz="3000">
              <a:solidFill>
                <a:srgbClr val="3A622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Must complete:</a:t>
            </a:r>
            <a:endParaRPr sz="2200"/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World History</a:t>
            </a:r>
            <a:endParaRPr b="1" sz="22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World History 1C/2C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AP European History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History 137 or History 155 (or other college World History class)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US History</a:t>
            </a:r>
            <a:endParaRPr b="1" sz="22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 History 1C/2C 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AP US History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History 119 or 181 (or other college US History class)</a:t>
            </a:r>
            <a:endParaRPr sz="1800"/>
          </a:p>
        </p:txBody>
      </p:sp>
      <p:sp>
        <p:nvSpPr>
          <p:cNvPr id="140" name="Google Shape;140;p26"/>
          <p:cNvSpPr/>
          <p:nvPr/>
        </p:nvSpPr>
        <p:spPr>
          <a:xfrm>
            <a:off x="5609675" y="1115800"/>
            <a:ext cx="2871300" cy="1015500"/>
          </a:xfrm>
          <a:prstGeom prst="wedgeRectCallout">
            <a:avLst>
              <a:gd fmla="val 24785" name="adj1"/>
              <a:gd fmla="val 11220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Most students will complete this requirement by the end of 11th grade.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